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91551d56d9_3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91551d56d9_3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ad99542815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ad99542815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ab73db4d27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ab73db4d2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91551d56d9_3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91551d56d9_3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ad99542815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ad99542815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ad99542815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ad99542815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ad99542815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ad9954281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 SURE TO PRESENT WITH CAPTIONS!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a59f6e57a7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a59f6e57a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ad99542815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ad99542815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ad99542815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ad9954281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hyperlink" Target="https://baltimore2026.myacpa.org/curriculum/resource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55" name="Google Shape;55;p13"/>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TEMPLATE SLIDES</a:t>
            </a:r>
            <a:endParaRPr b="1" sz="3400">
              <a:solidFill>
                <a:srgbClr val="502162"/>
              </a:solidFill>
              <a:latin typeface="Verdana"/>
              <a:ea typeface="Verdana"/>
              <a:cs typeface="Verdana"/>
              <a:sym typeface="Verdana"/>
            </a:endParaRPr>
          </a:p>
        </p:txBody>
      </p:sp>
      <p:sp>
        <p:nvSpPr>
          <p:cNvPr id="56" name="Google Shape;56;p13"/>
          <p:cNvSpPr txBox="1"/>
          <p:nvPr>
            <p:ph idx="1" type="subTitle"/>
          </p:nvPr>
        </p:nvSpPr>
        <p:spPr>
          <a:xfrm>
            <a:off x="311700" y="2024100"/>
            <a:ext cx="8520600" cy="28302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As you build your slides, remember to keep consistency with the formatting by duplicating slides as necessary and changing the content on each side. By doing this, you will continue to maintain consistency with our accessible template.</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Slides 1-5 are instructions, </a:t>
            </a:r>
            <a:r>
              <a:rPr lang="en" sz="1800">
                <a:solidFill>
                  <a:srgbClr val="000000"/>
                </a:solidFill>
                <a:latin typeface="Verdana"/>
                <a:ea typeface="Verdana"/>
                <a:cs typeface="Verdana"/>
                <a:sym typeface="Verdana"/>
              </a:rPr>
              <a:t>please</a:t>
            </a:r>
            <a:r>
              <a:rPr lang="en" sz="1800">
                <a:solidFill>
                  <a:srgbClr val="000000"/>
                </a:solidFill>
                <a:latin typeface="Verdana"/>
                <a:ea typeface="Verdana"/>
                <a:cs typeface="Verdana"/>
                <a:sym typeface="Verdana"/>
              </a:rPr>
              <a:t> delete these when you finish building your deck.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b="1" sz="1800">
              <a:solidFill>
                <a:srgbClr val="000000"/>
              </a:solidFill>
              <a:latin typeface="Verdana"/>
              <a:ea typeface="Verdana"/>
              <a:cs typeface="Verdana"/>
              <a:sym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id="117" name="Google Shape;117;p22"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118" name="Google Shape;118;p22"/>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LAND ACKNOWLEDGEMENT</a:t>
            </a:r>
            <a:endParaRPr b="1" sz="3400">
              <a:solidFill>
                <a:srgbClr val="502162"/>
              </a:solidFill>
              <a:latin typeface="Verdana"/>
              <a:ea typeface="Verdana"/>
              <a:cs typeface="Verdana"/>
              <a:sym typeface="Verdana"/>
            </a:endParaRPr>
          </a:p>
        </p:txBody>
      </p:sp>
      <p:sp>
        <p:nvSpPr>
          <p:cNvPr id="119" name="Google Shape;119;p22"/>
          <p:cNvSpPr txBox="1"/>
          <p:nvPr>
            <p:ph idx="1" type="subTitle"/>
          </p:nvPr>
        </p:nvSpPr>
        <p:spPr>
          <a:xfrm>
            <a:off x="311700" y="2024100"/>
            <a:ext cx="8520600" cy="3152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222222"/>
                </a:solidFill>
                <a:highlight>
                  <a:srgbClr val="FFFFFF"/>
                </a:highlight>
              </a:rPr>
              <a:t>We encourage all attendees to carry this awareness with real intention, centering care, humility, and reciprocity in our conversations, collaborations, and commitments throughout this convention and beyond.</a:t>
            </a:r>
            <a:endParaRPr sz="1800">
              <a:solidFill>
                <a:srgbClr val="222222"/>
              </a:solidFill>
              <a:highlight>
                <a:srgbClr val="FFFFFF"/>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pic>
        <p:nvPicPr>
          <p:cNvPr id="124" name="Google Shape;124;p23"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5" name="Google Shape;125;p23"/>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HEADING 1</a:t>
            </a:r>
            <a:endParaRPr b="1" sz="3400">
              <a:solidFill>
                <a:srgbClr val="502162"/>
              </a:solidFill>
              <a:latin typeface="Verdana"/>
              <a:ea typeface="Verdana"/>
              <a:cs typeface="Verdana"/>
              <a:sym typeface="Verdana"/>
            </a:endParaRPr>
          </a:p>
        </p:txBody>
      </p:sp>
      <p:sp>
        <p:nvSpPr>
          <p:cNvPr id="126" name="Google Shape;126;p23"/>
          <p:cNvSpPr txBox="1"/>
          <p:nvPr>
            <p:ph idx="1" type="subTitle"/>
          </p:nvPr>
        </p:nvSpPr>
        <p:spPr>
          <a:xfrm>
            <a:off x="311700" y="2024100"/>
            <a:ext cx="8520600" cy="28302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Body Content (Verdana, 18pt, #000000)</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Presenters, insert your content here and use the default fonts throughout your materials</a:t>
            </a:r>
            <a:endParaRPr b="1" sz="1800">
              <a:solidFill>
                <a:srgbClr val="000000"/>
              </a:solidFill>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14"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62" name="Google Shape;62;p14"/>
          <p:cNvSpPr txBox="1"/>
          <p:nvPr>
            <p:ph type="ctrTitle"/>
          </p:nvPr>
        </p:nvSpPr>
        <p:spPr>
          <a:xfrm>
            <a:off x="245350" y="9745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FORMATTING DATA</a:t>
            </a:r>
            <a:endParaRPr b="1" sz="3400">
              <a:solidFill>
                <a:srgbClr val="502162"/>
              </a:solidFill>
              <a:latin typeface="Verdana"/>
              <a:ea typeface="Verdana"/>
              <a:cs typeface="Verdana"/>
              <a:sym typeface="Verdana"/>
            </a:endParaRPr>
          </a:p>
        </p:txBody>
      </p:sp>
      <p:sp>
        <p:nvSpPr>
          <p:cNvPr id="63" name="Google Shape;63;p14"/>
          <p:cNvSpPr txBox="1"/>
          <p:nvPr>
            <p:ph idx="1" type="subTitle"/>
          </p:nvPr>
        </p:nvSpPr>
        <p:spPr>
          <a:xfrm>
            <a:off x="278500" y="1755150"/>
            <a:ext cx="8520600" cy="3228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You can always </a:t>
            </a:r>
            <a:r>
              <a:rPr lang="en" sz="1800">
                <a:solidFill>
                  <a:srgbClr val="000000"/>
                </a:solidFill>
                <a:latin typeface="Verdana"/>
                <a:ea typeface="Verdana"/>
                <a:cs typeface="Verdana"/>
                <a:sym typeface="Verdana"/>
              </a:rPr>
              <a:t>adjust the layout of a template slide to fit your presentation needs.</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When creating graphs and tables, there should be multiple ways to distinguish meaning of the image. Try using size, numbers, or pattern to distinguish information.</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rgbClr val="000000"/>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rgbClr val="000000"/>
                </a:solidFill>
                <a:latin typeface="Verdana"/>
                <a:ea typeface="Verdana"/>
                <a:cs typeface="Verdana"/>
                <a:sym typeface="Verdana"/>
              </a:rPr>
              <a:t>Refer to the access checker under the presentations section of the presenter </a:t>
            </a:r>
            <a:r>
              <a:rPr lang="en" sz="1800" u="sng">
                <a:solidFill>
                  <a:schemeClr val="hlink"/>
                </a:solidFill>
                <a:latin typeface="Verdana"/>
                <a:ea typeface="Verdana"/>
                <a:cs typeface="Verdana"/>
                <a:sym typeface="Verdana"/>
                <a:hlinkClick r:id="rId4"/>
              </a:rPr>
              <a:t>resources page</a:t>
            </a:r>
            <a:r>
              <a:rPr lang="en" sz="1800">
                <a:solidFill>
                  <a:srgbClr val="000000"/>
                </a:solidFill>
                <a:latin typeface="Verdana"/>
                <a:ea typeface="Verdana"/>
                <a:cs typeface="Verdana"/>
                <a:sym typeface="Verdana"/>
              </a:rPr>
              <a:t> for guidance and feedback on your formatting.</a:t>
            </a:r>
            <a:endParaRPr b="1" sz="1800">
              <a:solidFill>
                <a:srgbClr val="000000"/>
              </a:solidFill>
              <a:latin typeface="Verdana"/>
              <a:ea typeface="Verdana"/>
              <a:cs typeface="Verdana"/>
              <a:sym typeface="Verdan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pic>
        <p:nvPicPr>
          <p:cNvPr id="68" name="Google Shape;68;p15"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69" name="Google Shape;69;p15"/>
          <p:cNvSpPr txBox="1"/>
          <p:nvPr>
            <p:ph type="ctrTitle"/>
          </p:nvPr>
        </p:nvSpPr>
        <p:spPr>
          <a:xfrm>
            <a:off x="245350" y="9745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PRESENTATION REMINDERS</a:t>
            </a:r>
            <a:endParaRPr b="1" sz="3400">
              <a:solidFill>
                <a:srgbClr val="502162"/>
              </a:solidFill>
              <a:latin typeface="Verdana"/>
              <a:ea typeface="Verdana"/>
              <a:cs typeface="Verdana"/>
              <a:sym typeface="Verdana"/>
            </a:endParaRPr>
          </a:p>
        </p:txBody>
      </p:sp>
      <p:sp>
        <p:nvSpPr>
          <p:cNvPr id="70" name="Google Shape;70;p15"/>
          <p:cNvSpPr txBox="1"/>
          <p:nvPr>
            <p:ph idx="1" type="subTitle"/>
          </p:nvPr>
        </p:nvSpPr>
        <p:spPr>
          <a:xfrm>
            <a:off x="278500" y="1755150"/>
            <a:ext cx="8520600" cy="3228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Verdana"/>
                <a:ea typeface="Verdana"/>
                <a:cs typeface="Verdana"/>
                <a:sym typeface="Verdana"/>
              </a:rPr>
              <a:t>Provide a land acknowledgment at the start of your session.</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Verdana"/>
                <a:ea typeface="Verdana"/>
                <a:cs typeface="Verdana"/>
                <a:sym typeface="Verdana"/>
              </a:rPr>
              <a:t>Test the microphones in your space before the start of your session. Contact [INSERT RESOURCE] for unanticipated tech issues in your room as they arise on presentation day.</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chemeClr val="dk1"/>
                </a:solidFill>
                <a:latin typeface="Verdana"/>
                <a:ea typeface="Verdana"/>
                <a:cs typeface="Verdana"/>
                <a:sym typeface="Verdana"/>
              </a:rPr>
              <a:t>If you or session attendees require accessibility-related assistance for your session on presentation day, contact [INSERT RESOURCE].</a:t>
            </a:r>
            <a:endParaRPr sz="1800">
              <a:solidFill>
                <a:srgbClr val="000000"/>
              </a:solidFill>
              <a:latin typeface="Verdana"/>
              <a:ea typeface="Verdana"/>
              <a:cs typeface="Verdana"/>
              <a:sym typeface="Verdan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pic>
        <p:nvPicPr>
          <p:cNvPr id="75" name="Google Shape;75;p16"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76" name="Google Shape;76;p16"/>
          <p:cNvSpPr txBox="1"/>
          <p:nvPr>
            <p:ph type="ctrTitle"/>
          </p:nvPr>
        </p:nvSpPr>
        <p:spPr>
          <a:xfrm>
            <a:off x="245350" y="9745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CAPTIONING</a:t>
            </a:r>
            <a:r>
              <a:rPr b="1" lang="en" sz="3400">
                <a:solidFill>
                  <a:srgbClr val="502162"/>
                </a:solidFill>
                <a:latin typeface="Verdana"/>
                <a:ea typeface="Verdana"/>
                <a:cs typeface="Verdana"/>
                <a:sym typeface="Verdana"/>
              </a:rPr>
              <a:t> REMINDERS</a:t>
            </a:r>
            <a:endParaRPr b="1" sz="3400">
              <a:solidFill>
                <a:srgbClr val="502162"/>
              </a:solidFill>
              <a:latin typeface="Verdana"/>
              <a:ea typeface="Verdana"/>
              <a:cs typeface="Verdana"/>
              <a:sym typeface="Verdana"/>
            </a:endParaRPr>
          </a:p>
        </p:txBody>
      </p:sp>
      <p:sp>
        <p:nvSpPr>
          <p:cNvPr id="77" name="Google Shape;77;p16"/>
          <p:cNvSpPr txBox="1"/>
          <p:nvPr>
            <p:ph idx="1" type="subTitle"/>
          </p:nvPr>
        </p:nvSpPr>
        <p:spPr>
          <a:xfrm>
            <a:off x="278500" y="1755150"/>
            <a:ext cx="8520600" cy="3228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Verdana"/>
                <a:ea typeface="Verdana"/>
                <a:cs typeface="Verdana"/>
                <a:sym typeface="Verdana"/>
              </a:rPr>
              <a:t>Enable automatic captions on your screen.</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chemeClr val="dk1"/>
                </a:solidFill>
                <a:latin typeface="Verdana"/>
                <a:ea typeface="Verdana"/>
                <a:cs typeface="Verdana"/>
                <a:sym typeface="Verdana"/>
              </a:rPr>
              <a:t>At minimum, create a slide with your session title. This allows automatic captions to generate even if you do not display other content.</a:t>
            </a:r>
            <a:endParaRPr sz="1800">
              <a:solidFill>
                <a:schemeClr val="dk1"/>
              </a:solidFill>
              <a:latin typeface="Verdana"/>
              <a:ea typeface="Verdana"/>
              <a:cs typeface="Verdana"/>
              <a:sym typeface="Verdan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17"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83" name="Google Shape;83;p17"/>
          <p:cNvSpPr txBox="1"/>
          <p:nvPr>
            <p:ph type="ctrTitle"/>
          </p:nvPr>
        </p:nvSpPr>
        <p:spPr>
          <a:xfrm>
            <a:off x="245350" y="9745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ALT TEXT</a:t>
            </a:r>
            <a:r>
              <a:rPr b="1" lang="en" sz="3400">
                <a:solidFill>
                  <a:srgbClr val="502162"/>
                </a:solidFill>
                <a:latin typeface="Verdana"/>
                <a:ea typeface="Verdana"/>
                <a:cs typeface="Verdana"/>
                <a:sym typeface="Verdana"/>
              </a:rPr>
              <a:t> REMINDERS</a:t>
            </a:r>
            <a:endParaRPr b="1" sz="3400">
              <a:solidFill>
                <a:srgbClr val="502162"/>
              </a:solidFill>
              <a:latin typeface="Verdana"/>
              <a:ea typeface="Verdana"/>
              <a:cs typeface="Verdana"/>
              <a:sym typeface="Verdana"/>
            </a:endParaRPr>
          </a:p>
        </p:txBody>
      </p:sp>
      <p:sp>
        <p:nvSpPr>
          <p:cNvPr id="84" name="Google Shape;84;p17"/>
          <p:cNvSpPr txBox="1"/>
          <p:nvPr>
            <p:ph idx="1" type="subTitle"/>
          </p:nvPr>
        </p:nvSpPr>
        <p:spPr>
          <a:xfrm>
            <a:off x="278500" y="1755150"/>
            <a:ext cx="8520600" cy="3228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chemeClr val="dk1"/>
                </a:solidFill>
                <a:latin typeface="Verdana"/>
                <a:ea typeface="Verdana"/>
                <a:cs typeface="Verdana"/>
                <a:sym typeface="Verdana"/>
              </a:rPr>
              <a:t>Alternative Text is a short description of an image. Many presentation platforms auto-generate alt text. As a presenter, your role is to ensure the accuracy of this information and edit as necessary. Alt text should not exceed a single sentence.</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SzPts val="1100"/>
              <a:buNone/>
            </a:pPr>
            <a:r>
              <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SzPts val="1100"/>
              <a:buNone/>
            </a:pPr>
            <a:r>
              <a:rPr lang="en" sz="1800">
                <a:solidFill>
                  <a:schemeClr val="dk1"/>
                </a:solidFill>
                <a:latin typeface="Verdana"/>
                <a:ea typeface="Verdana"/>
                <a:cs typeface="Verdana"/>
                <a:sym typeface="Verdana"/>
              </a:rPr>
              <a:t>This information can help attendees who assistive technology for visual information.</a:t>
            </a:r>
            <a:endParaRPr sz="1800">
              <a:solidFill>
                <a:schemeClr val="dk1"/>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18" title="cover.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90" name="Google Shape;90;p18"/>
          <p:cNvSpPr txBox="1"/>
          <p:nvPr>
            <p:ph type="ctrTitle"/>
          </p:nvPr>
        </p:nvSpPr>
        <p:spPr>
          <a:xfrm>
            <a:off x="2882700" y="1139125"/>
            <a:ext cx="5949600" cy="1551000"/>
          </a:xfrm>
          <a:prstGeom prst="rect">
            <a:avLst/>
          </a:prstGeom>
        </p:spPr>
        <p:txBody>
          <a:bodyPr anchorCtr="0" anchor="t" bIns="91425" lIns="91425" spcFirstLastPara="1" rIns="91425" wrap="square" tIns="91425">
            <a:normAutofit fontScale="90000"/>
          </a:bodyPr>
          <a:lstStyle/>
          <a:p>
            <a:pPr indent="0" lvl="0" marL="0" rtl="0" algn="r">
              <a:spcBef>
                <a:spcPts val="0"/>
              </a:spcBef>
              <a:spcAft>
                <a:spcPts val="0"/>
              </a:spcAft>
              <a:buNone/>
            </a:pPr>
            <a:r>
              <a:rPr b="1" lang="en" sz="3400">
                <a:latin typeface="Verdana"/>
                <a:ea typeface="Verdana"/>
                <a:cs typeface="Verdana"/>
                <a:sym typeface="Verdana"/>
              </a:rPr>
              <a:t>AI Across Campus: </a:t>
            </a:r>
            <a:br>
              <a:rPr b="1" lang="en" sz="3400">
                <a:latin typeface="Verdana"/>
                <a:ea typeface="Verdana"/>
                <a:cs typeface="Verdana"/>
                <a:sym typeface="Verdana"/>
              </a:rPr>
            </a:br>
            <a:r>
              <a:rPr lang="en" sz="3400">
                <a:latin typeface="Verdana"/>
                <a:ea typeface="Verdana"/>
                <a:cs typeface="Verdana"/>
                <a:sym typeface="Verdana"/>
              </a:rPr>
              <a:t>What the GenAI Survey Means for Student Affairs</a:t>
            </a:r>
            <a:endParaRPr sz="3400">
              <a:latin typeface="Verdana"/>
              <a:ea typeface="Verdana"/>
              <a:cs typeface="Verdana"/>
              <a:sym typeface="Verdana"/>
            </a:endParaRPr>
          </a:p>
        </p:txBody>
      </p:sp>
      <p:sp>
        <p:nvSpPr>
          <p:cNvPr id="91" name="Google Shape;91;p18"/>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r">
              <a:lnSpc>
                <a:spcPct val="115000"/>
              </a:lnSpc>
              <a:spcBef>
                <a:spcPts val="0"/>
              </a:spcBef>
              <a:spcAft>
                <a:spcPts val="0"/>
              </a:spcAft>
              <a:buSzPts val="440"/>
              <a:buNone/>
            </a:pPr>
            <a:r>
              <a:rPr b="1" lang="en" sz="1820">
                <a:solidFill>
                  <a:srgbClr val="743481"/>
                </a:solidFill>
                <a:latin typeface="Verdana"/>
                <a:ea typeface="Verdana"/>
                <a:cs typeface="Verdana"/>
                <a:sym typeface="Verdana"/>
              </a:rPr>
              <a:t>Aja C. Holmes, Ph.D. •</a:t>
            </a:r>
            <a:r>
              <a:rPr lang="en" sz="1820">
                <a:solidFill>
                  <a:srgbClr val="743481"/>
                </a:solidFill>
                <a:latin typeface="Verdana"/>
                <a:ea typeface="Verdana"/>
                <a:cs typeface="Verdana"/>
                <a:sym typeface="Verdana"/>
              </a:rPr>
              <a:t> University of Baltimore</a:t>
            </a:r>
            <a:endParaRPr sz="1820">
              <a:solidFill>
                <a:srgbClr val="743481"/>
              </a:solidFill>
              <a:latin typeface="Verdana"/>
              <a:ea typeface="Verdana"/>
              <a:cs typeface="Verdana"/>
              <a:sym typeface="Verdana"/>
            </a:endParaRPr>
          </a:p>
          <a:p>
            <a:pPr indent="0" lvl="0" marL="0" rtl="0" algn="r">
              <a:lnSpc>
                <a:spcPct val="115000"/>
              </a:lnSpc>
              <a:spcBef>
                <a:spcPts val="0"/>
              </a:spcBef>
              <a:spcAft>
                <a:spcPts val="0"/>
              </a:spcAft>
              <a:buSzPts val="440"/>
              <a:buNone/>
            </a:pPr>
            <a:r>
              <a:rPr b="1" lang="en" sz="1820">
                <a:solidFill>
                  <a:srgbClr val="743481"/>
                </a:solidFill>
                <a:latin typeface="Verdana"/>
                <a:ea typeface="Verdana"/>
                <a:cs typeface="Verdana"/>
                <a:sym typeface="Verdana"/>
              </a:rPr>
              <a:t>Chris Moody, Ed.D.</a:t>
            </a:r>
            <a:r>
              <a:rPr b="1" lang="en" sz="1820">
                <a:solidFill>
                  <a:srgbClr val="743481"/>
                </a:solidFill>
                <a:latin typeface="Verdana"/>
                <a:ea typeface="Verdana"/>
                <a:cs typeface="Verdana"/>
                <a:sym typeface="Verdana"/>
              </a:rPr>
              <a:t> • </a:t>
            </a:r>
            <a:r>
              <a:rPr lang="en" sz="1820">
                <a:solidFill>
                  <a:srgbClr val="743481"/>
                </a:solidFill>
                <a:latin typeface="Verdana"/>
                <a:ea typeface="Verdana"/>
                <a:cs typeface="Verdana"/>
                <a:sym typeface="Verdana"/>
              </a:rPr>
              <a:t>University of Baltimore</a:t>
            </a:r>
            <a:endParaRPr sz="1820">
              <a:solidFill>
                <a:srgbClr val="743481"/>
              </a:solidFill>
              <a:latin typeface="Verdana"/>
              <a:ea typeface="Verdana"/>
              <a:cs typeface="Verdana"/>
              <a:sym typeface="Verdan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pic>
        <p:nvPicPr>
          <p:cNvPr id="96" name="Google Shape;96;p19"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97" name="Google Shape;97;p19"/>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LAND ACKNOWLEDGEMENT</a:t>
            </a:r>
            <a:endParaRPr b="1" sz="3400">
              <a:solidFill>
                <a:srgbClr val="502162"/>
              </a:solidFill>
              <a:latin typeface="Verdana"/>
              <a:ea typeface="Verdana"/>
              <a:cs typeface="Verdana"/>
              <a:sym typeface="Verdana"/>
            </a:endParaRPr>
          </a:p>
        </p:txBody>
      </p:sp>
      <p:sp>
        <p:nvSpPr>
          <p:cNvPr id="98" name="Google Shape;98;p19"/>
          <p:cNvSpPr txBox="1"/>
          <p:nvPr>
            <p:ph idx="1" type="subTitle"/>
          </p:nvPr>
        </p:nvSpPr>
        <p:spPr>
          <a:xfrm>
            <a:off x="311700" y="2024100"/>
            <a:ext cx="8520600" cy="3152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222222"/>
                </a:solidFill>
                <a:highlight>
                  <a:srgbClr val="FFFFFF"/>
                </a:highlight>
              </a:rPr>
              <a:t>As we gather in Baltimore for the ACPA26 Convention, we acknowledge that we are meeting on the ancestral and unceded lands of the Piscataway and Susquehannock peoples and honor all Indigenous nations who have cared for and held relationships with this region across generations, even when those relationships were disrupted by colonization.</a:t>
            </a:r>
            <a:endParaRPr sz="1800">
              <a:solidFill>
                <a:srgbClr val="000000"/>
              </a:solidFill>
              <a:latin typeface="Verdana"/>
              <a:ea typeface="Verdana"/>
              <a:cs typeface="Verdana"/>
              <a:sym typeface="Verdan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20"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104" name="Google Shape;104;p20"/>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LAND ACKNOWLEDGEMENT</a:t>
            </a:r>
            <a:endParaRPr b="1" sz="3400">
              <a:solidFill>
                <a:srgbClr val="502162"/>
              </a:solidFill>
              <a:latin typeface="Verdana"/>
              <a:ea typeface="Verdana"/>
              <a:cs typeface="Verdana"/>
              <a:sym typeface="Verdana"/>
            </a:endParaRPr>
          </a:p>
        </p:txBody>
      </p:sp>
      <p:sp>
        <p:nvSpPr>
          <p:cNvPr id="105" name="Google Shape;105;p20"/>
          <p:cNvSpPr txBox="1"/>
          <p:nvPr>
            <p:ph idx="1" type="subTitle"/>
          </p:nvPr>
        </p:nvSpPr>
        <p:spPr>
          <a:xfrm>
            <a:off x="311700" y="2024100"/>
            <a:ext cx="8520600" cy="3152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222222"/>
                </a:solidFill>
                <a:highlight>
                  <a:srgbClr val="FFFFFF"/>
                </a:highlight>
              </a:rPr>
              <a:t>In alignment with ACPA’s commitment to equity, social justice, and decolonization, we recognize the ongoing presence and leadership of Indigenous communities, despite the impacts of colonization and attempted erasure. We honor their histories, contributions, relationships, and ongoing work to sustain their cultures and communities.</a:t>
            </a:r>
            <a:endParaRPr sz="1800">
              <a:solidFill>
                <a:srgbClr val="222222"/>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pic>
        <p:nvPicPr>
          <p:cNvPr id="110" name="Google Shape;110;p21" title="inside.png"/>
          <p:cNvPicPr preferRelativeResize="0"/>
          <p:nvPr/>
        </p:nvPicPr>
        <p:blipFill>
          <a:blip r:embed="rId3">
            <a:alphaModFix/>
          </a:blip>
          <a:stretch>
            <a:fillRect/>
          </a:stretch>
        </p:blipFill>
        <p:spPr>
          <a:xfrm>
            <a:off x="0" y="0"/>
            <a:ext cx="9144003" cy="5143501"/>
          </a:xfrm>
          <a:prstGeom prst="rect">
            <a:avLst/>
          </a:prstGeom>
          <a:noFill/>
          <a:ln>
            <a:noFill/>
          </a:ln>
        </p:spPr>
      </p:pic>
      <p:sp>
        <p:nvSpPr>
          <p:cNvPr id="111" name="Google Shape;111;p21"/>
          <p:cNvSpPr txBox="1"/>
          <p:nvPr>
            <p:ph type="ctrTitle"/>
          </p:nvPr>
        </p:nvSpPr>
        <p:spPr>
          <a:xfrm>
            <a:off x="245350" y="1139125"/>
            <a:ext cx="8586900" cy="6309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sz="3400">
                <a:solidFill>
                  <a:srgbClr val="502162"/>
                </a:solidFill>
                <a:latin typeface="Verdana"/>
                <a:ea typeface="Verdana"/>
                <a:cs typeface="Verdana"/>
                <a:sym typeface="Verdana"/>
              </a:rPr>
              <a:t>LAND ACKNOWLEDGEMENT</a:t>
            </a:r>
            <a:endParaRPr b="1" sz="3400">
              <a:solidFill>
                <a:srgbClr val="502162"/>
              </a:solidFill>
              <a:latin typeface="Verdana"/>
              <a:ea typeface="Verdana"/>
              <a:cs typeface="Verdana"/>
              <a:sym typeface="Verdana"/>
            </a:endParaRPr>
          </a:p>
        </p:txBody>
      </p:sp>
      <p:sp>
        <p:nvSpPr>
          <p:cNvPr id="112" name="Google Shape;112;p21"/>
          <p:cNvSpPr txBox="1"/>
          <p:nvPr>
            <p:ph idx="1" type="subTitle"/>
          </p:nvPr>
        </p:nvSpPr>
        <p:spPr>
          <a:xfrm>
            <a:off x="311700" y="2024100"/>
            <a:ext cx="8520600" cy="3152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sz="1800">
                <a:solidFill>
                  <a:srgbClr val="222222"/>
                </a:solidFill>
                <a:highlight>
                  <a:srgbClr val="FFFFFF"/>
                </a:highlight>
              </a:rPr>
              <a:t>As a community dedicated to transforming higher education and centering the whole student, we are called to reflect critically on our practices, advocate for justice, and take meaningful action that respects Indigenous sovereignty, knowledge, and stewardship of the land. Let this acknowledgment inspire us to act and continue creating inclusive and equitable learning environments both in our work and in the spaces we inhabit.</a:t>
            </a:r>
            <a:endParaRPr sz="1800">
              <a:solidFill>
                <a:srgbClr val="222222"/>
              </a:solidFill>
              <a:highlight>
                <a:srgbClr val="FFFFFF"/>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