
<file path=[Content_Types].xml><?xml version="1.0" encoding="utf-8"?>
<Types xmlns="http://schemas.openxmlformats.org/package/2006/content-types">
  <Default Extension="gif" ContentType="image/gif"/>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22"/>
  </p:notesMasterIdLst>
  <p:sldIdLst>
    <p:sldId id="256" r:id="rId2"/>
    <p:sldId id="257" r:id="rId3"/>
    <p:sldId id="258" r:id="rId4"/>
    <p:sldId id="259" r:id="rId5"/>
    <p:sldId id="260" r:id="rId6"/>
    <p:sldId id="261" r:id="rId7"/>
    <p:sldId id="275" r:id="rId8"/>
    <p:sldId id="276" r:id="rId9"/>
    <p:sldId id="263" r:id="rId10"/>
    <p:sldId id="277" r:id="rId11"/>
    <p:sldId id="278" r:id="rId12"/>
    <p:sldId id="265" r:id="rId13"/>
    <p:sldId id="266" r:id="rId14"/>
    <p:sldId id="267" r:id="rId15"/>
    <p:sldId id="268" r:id="rId16"/>
    <p:sldId id="269" r:id="rId17"/>
    <p:sldId id="270" r:id="rId18"/>
    <p:sldId id="271" r:id="rId19"/>
    <p:sldId id="272" r:id="rId20"/>
    <p:sldId id="273" r:id="rId21"/>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2641C8B2-F5CB-4B68-570A-4819B5A8262D}" name="Stephanie Muehlethaler" initials="SM" userId="S::smuehlethaler@trentu.ca::a4d61297-c654-4183-b33d-1136b0e65917"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5CAF1"/>
    <a:srgbClr val="01718A"/>
    <a:srgbClr val="80CAA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C631B9B-CD06-4D36-81F7-39523B893152}" v="39" dt="2026-07-30T16:34:00.95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618" autoAdjust="0"/>
  </p:normalViewPr>
  <p:slideViewPr>
    <p:cSldViewPr snapToGrid="0">
      <p:cViewPr varScale="1">
        <p:scale>
          <a:sx n="126" d="100"/>
          <a:sy n="126" d="100"/>
        </p:scale>
        <p:origin x="1194" y="102"/>
      </p:cViewPr>
      <p:guideLst>
        <p:guide orient="horz" pos="1620"/>
        <p:guide pos="2880"/>
      </p:guideLst>
    </p:cSldViewPr>
  </p:slideViewPr>
  <p:notesTextViewPr>
    <p:cViewPr>
      <p:scale>
        <a:sx n="125" d="100"/>
        <a:sy n="125"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28" Type="http://schemas.microsoft.com/office/2018/10/relationships/authors" Target="author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myacpa.org/competencies/" TargetMode="External"/><Relationship Id="rId2" Type="http://schemas.openxmlformats.org/officeDocument/2006/relationships/slide" Target="../slides/slide5.xml"/><Relationship Id="rId1" Type="http://schemas.openxmlformats.org/officeDocument/2006/relationships/notesMaster" Target="../notesMasters/notesMaster1.xml"/><Relationship Id="rId5" Type="http://schemas.openxmlformats.org/officeDocument/2006/relationships/hyperlink" Target="https://myacpa.org/sirjd/" TargetMode="External"/><Relationship Id="rId4" Type="http://schemas.openxmlformats.org/officeDocument/2006/relationships/hyperlink" Target="https://myacpa.org/values/" TargetMode="Externa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mail.google.com/mail/?view=cm&amp;fs=1&amp;tf=1&amp;to=conventionprograms@acpa.nche.edu"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
        <p:cNvGrpSpPr/>
        <p:nvPr/>
      </p:nvGrpSpPr>
      <p:grpSpPr>
        <a:xfrm>
          <a:off x="0" y="0"/>
          <a:ext cx="0" cy="0"/>
          <a:chOff x="0" y="0"/>
          <a:chExt cx="0" cy="0"/>
        </a:xfrm>
      </p:grpSpPr>
      <p:sp>
        <p:nvSpPr>
          <p:cNvPr id="59" name="Google Shape;59;g3638a69596d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 name="Google Shape;60;g3638a69596d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
        <p:cNvGrpSpPr/>
        <p:nvPr/>
      </p:nvGrpSpPr>
      <p:grpSpPr>
        <a:xfrm>
          <a:off x="0" y="0"/>
          <a:ext cx="0" cy="0"/>
          <a:chOff x="0" y="0"/>
          <a:chExt cx="0" cy="0"/>
        </a:xfrm>
      </p:grpSpPr>
      <p:sp>
        <p:nvSpPr>
          <p:cNvPr id="67" name="Google Shape;67;g3638a69596d_0_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8" name="Google Shape;68;g3638a69596d_0_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
        <p:cNvGrpSpPr/>
        <p:nvPr/>
      </p:nvGrpSpPr>
      <p:grpSpPr>
        <a:xfrm>
          <a:off x="0" y="0"/>
          <a:ext cx="0" cy="0"/>
          <a:chOff x="0" y="0"/>
          <a:chExt cx="0" cy="0"/>
        </a:xfrm>
      </p:grpSpPr>
      <p:sp>
        <p:nvSpPr>
          <p:cNvPr id="75" name="Google Shape;75;g3638a69596d_0_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 name="Google Shape;76;g3638a69596d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
        <p:cNvGrpSpPr/>
        <p:nvPr/>
      </p:nvGrpSpPr>
      <p:grpSpPr>
        <a:xfrm>
          <a:off x="0" y="0"/>
          <a:ext cx="0" cy="0"/>
          <a:chOff x="0" y="0"/>
          <a:chExt cx="0" cy="0"/>
        </a:xfrm>
      </p:grpSpPr>
      <p:sp>
        <p:nvSpPr>
          <p:cNvPr id="83" name="Google Shape;83;g3638a69596d_0_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 name="Google Shape;84;g3638a69596d_0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https://s1.goeshow.com/acpa/annual/2026/reviewer_signup_form.cfm</a:t>
            </a:r>
          </a:p>
          <a:p>
            <a:pPr marL="0" lvl="0" indent="0" algn="l" rtl="0">
              <a:spcBef>
                <a:spcPts val="0"/>
              </a:spcBef>
              <a:spcAft>
                <a:spcPts val="0"/>
              </a:spcAft>
              <a:buNone/>
            </a:pPr>
            <a:endParaRPr lang="en" dirty="0"/>
          </a:p>
          <a:p>
            <a:pPr fontAlgn="base"/>
            <a:r>
              <a:rPr lang="en-CA" sz="1100" b="1" i="0" u="none" strike="noStrike" cap="all" dirty="0">
                <a:solidFill>
                  <a:srgbClr val="000000"/>
                </a:solidFill>
                <a:effectLst/>
                <a:latin typeface="Arial"/>
                <a:ea typeface="Arial"/>
                <a:cs typeface="Arial"/>
                <a:sym typeface="Arial"/>
              </a:rPr>
              <a:t>Serve as a Program Reviewer</a:t>
            </a:r>
          </a:p>
          <a:p>
            <a:pPr fontAlgn="base"/>
            <a:r>
              <a:rPr lang="en-CA" sz="1100" b="0" i="0" u="none" strike="noStrike" cap="none" dirty="0">
                <a:solidFill>
                  <a:srgbClr val="000000"/>
                </a:solidFill>
                <a:effectLst/>
                <a:latin typeface="Arial"/>
                <a:ea typeface="Arial"/>
                <a:cs typeface="Arial"/>
                <a:sym typeface="Arial"/>
              </a:rPr>
              <a:t>One of the most important ways you can contribute to Convention is by serving as a program proposal reviewer.</a:t>
            </a:r>
          </a:p>
          <a:p>
            <a:pPr fontAlgn="base"/>
            <a:r>
              <a:rPr lang="en-CA" sz="1100" b="0" i="0" u="none" strike="noStrike" cap="none" dirty="0">
                <a:solidFill>
                  <a:srgbClr val="000000"/>
                </a:solidFill>
                <a:effectLst/>
                <a:latin typeface="Arial"/>
                <a:ea typeface="Arial"/>
                <a:cs typeface="Arial"/>
                <a:sym typeface="Arial"/>
              </a:rPr>
              <a:t>Reviewers will:</a:t>
            </a:r>
          </a:p>
          <a:p>
            <a:pPr fontAlgn="base"/>
            <a:r>
              <a:rPr lang="en-CA" sz="1100" b="0" i="0" u="none" strike="noStrike" cap="none" dirty="0">
                <a:solidFill>
                  <a:srgbClr val="000000"/>
                </a:solidFill>
                <a:effectLst/>
                <a:latin typeface="Arial"/>
                <a:ea typeface="Arial"/>
                <a:cs typeface="Arial"/>
                <a:sym typeface="Arial"/>
              </a:rPr>
              <a:t>Be assigned approximately 8–10 proposals</a:t>
            </a:r>
          </a:p>
          <a:p>
            <a:pPr fontAlgn="base"/>
            <a:r>
              <a:rPr lang="en-CA" sz="1100" b="0" i="0" u="none" strike="noStrike" cap="none" dirty="0">
                <a:solidFill>
                  <a:srgbClr val="000000"/>
                </a:solidFill>
                <a:effectLst/>
                <a:latin typeface="Arial"/>
                <a:ea typeface="Arial"/>
                <a:cs typeface="Arial"/>
                <a:sym typeface="Arial"/>
              </a:rPr>
              <a:t>Spend roughly 5 hours reviewing between 13-28 September</a:t>
            </a:r>
          </a:p>
          <a:p>
            <a:pPr fontAlgn="base"/>
            <a:r>
              <a:rPr lang="en-CA" sz="1100" b="0" i="0" u="none" strike="noStrike" cap="none" dirty="0">
                <a:solidFill>
                  <a:srgbClr val="000000"/>
                </a:solidFill>
                <a:effectLst/>
                <a:latin typeface="Arial"/>
                <a:ea typeface="Arial"/>
                <a:cs typeface="Arial"/>
                <a:sym typeface="Arial"/>
              </a:rPr>
              <a:t>Help ensure a meaningful, balanced, and high-quality Convention curriculum</a:t>
            </a:r>
          </a:p>
          <a:p>
            <a:pPr marL="0" lvl="0" indent="0" algn="l" rtl="0">
              <a:spcBef>
                <a:spcPts val="0"/>
              </a:spcBef>
              <a:spcAft>
                <a:spcPts val="0"/>
              </a:spcAft>
              <a:buNone/>
            </a:pPr>
            <a:endParaRPr lang="en-CA" dirty="0"/>
          </a:p>
          <a:p>
            <a:pPr fontAlgn="base"/>
            <a:r>
              <a:rPr lang="en-CA" sz="1100" b="1" i="0" u="none" strike="noStrike" cap="all" dirty="0">
                <a:solidFill>
                  <a:srgbClr val="000000"/>
                </a:solidFill>
                <a:effectLst/>
                <a:latin typeface="Arial"/>
                <a:ea typeface="Arial"/>
                <a:cs typeface="Arial"/>
                <a:sym typeface="Arial"/>
              </a:rPr>
              <a:t>What is expected of Convention Program Reviewers?</a:t>
            </a:r>
          </a:p>
          <a:p>
            <a:pPr fontAlgn="base"/>
            <a:r>
              <a:rPr lang="en-CA" sz="1100" b="0" i="0" u="none" strike="noStrike" cap="none" dirty="0">
                <a:solidFill>
                  <a:srgbClr val="000000"/>
                </a:solidFill>
                <a:effectLst/>
                <a:latin typeface="Arial"/>
                <a:ea typeface="Arial"/>
                <a:cs typeface="Arial"/>
                <a:sym typeface="Arial"/>
              </a:rPr>
              <a:t>Participate in a virtual asynchronous Reviewer Training to ensure understanding of evaluation tools and the review process.</a:t>
            </a:r>
          </a:p>
          <a:p>
            <a:pPr fontAlgn="base"/>
            <a:r>
              <a:rPr lang="en-CA" sz="1100" b="0" i="0" u="none" strike="noStrike" cap="none" dirty="0">
                <a:solidFill>
                  <a:srgbClr val="000000"/>
                </a:solidFill>
                <a:effectLst/>
                <a:latin typeface="Arial"/>
                <a:ea typeface="Arial"/>
                <a:cs typeface="Arial"/>
                <a:sym typeface="Arial"/>
              </a:rPr>
              <a:t>Be available to evaluate and review programs from </a:t>
            </a:r>
            <a:r>
              <a:rPr lang="en-CA" sz="1100" b="1" i="1" u="none" strike="noStrike" cap="none" dirty="0">
                <a:solidFill>
                  <a:srgbClr val="000000"/>
                </a:solidFill>
                <a:effectLst/>
                <a:latin typeface="Arial"/>
                <a:ea typeface="Arial"/>
                <a:cs typeface="Arial"/>
                <a:sym typeface="Arial"/>
              </a:rPr>
              <a:t>13-28 </a:t>
            </a:r>
            <a:r>
              <a:rPr lang="en-CA" sz="1100" b="1" i="0" u="none" strike="noStrike" cap="none" dirty="0">
                <a:solidFill>
                  <a:srgbClr val="000000"/>
                </a:solidFill>
                <a:effectLst/>
                <a:latin typeface="Arial"/>
                <a:ea typeface="Arial"/>
                <a:cs typeface="Arial"/>
                <a:sym typeface="Arial"/>
              </a:rPr>
              <a:t>September</a:t>
            </a:r>
            <a:r>
              <a:rPr lang="en-CA" sz="1100" b="1" i="1" u="none" strike="noStrike" cap="none" dirty="0">
                <a:solidFill>
                  <a:srgbClr val="000000"/>
                </a:solidFill>
                <a:effectLst/>
                <a:latin typeface="Arial"/>
                <a:ea typeface="Arial"/>
                <a:cs typeface="Arial"/>
                <a:sym typeface="Arial"/>
              </a:rPr>
              <a:t> 2026.</a:t>
            </a:r>
            <a:endParaRPr lang="en-CA" sz="1100" b="0" i="0" u="none" strike="noStrike" cap="none" dirty="0">
              <a:solidFill>
                <a:srgbClr val="000000"/>
              </a:solidFill>
              <a:effectLst/>
              <a:latin typeface="Arial"/>
              <a:ea typeface="Arial"/>
              <a:cs typeface="Arial"/>
              <a:sym typeface="Arial"/>
            </a:endParaRPr>
          </a:p>
          <a:p>
            <a:pPr fontAlgn="base"/>
            <a:r>
              <a:rPr lang="en-CA" sz="1100" b="0" i="0" u="none" strike="noStrike" cap="none" dirty="0">
                <a:solidFill>
                  <a:srgbClr val="000000"/>
                </a:solidFill>
                <a:effectLst/>
                <a:latin typeface="Arial"/>
                <a:ea typeface="Arial"/>
                <a:cs typeface="Arial"/>
                <a:sym typeface="Arial"/>
              </a:rPr>
              <a:t>Review 5-10 proposals, depending on the volume of submissions (or more, if you are willing).</a:t>
            </a:r>
          </a:p>
          <a:p>
            <a:pPr fontAlgn="base"/>
            <a:r>
              <a:rPr lang="en-CA" sz="1100" b="0" i="0" u="none" strike="noStrike" cap="none" dirty="0">
                <a:solidFill>
                  <a:srgbClr val="000000"/>
                </a:solidFill>
                <a:effectLst/>
                <a:latin typeface="Arial"/>
                <a:ea typeface="Arial"/>
                <a:cs typeface="Arial"/>
                <a:sym typeface="Arial"/>
              </a:rPr>
              <a:t>Use Reviewer Rubrics to review all assigned proposals ethically and consistently. These rubrics will be available for reviewers prior to the review process.</a:t>
            </a:r>
          </a:p>
          <a:p>
            <a:pPr fontAlgn="base"/>
            <a:r>
              <a:rPr lang="en-CA" sz="1100" b="0" i="0" u="none" strike="noStrike" cap="none" dirty="0">
                <a:solidFill>
                  <a:srgbClr val="000000"/>
                </a:solidFill>
                <a:effectLst/>
                <a:latin typeface="Arial"/>
                <a:ea typeface="Arial"/>
                <a:cs typeface="Arial"/>
                <a:sym typeface="Arial"/>
              </a:rPr>
              <a:t>Consider how the proposal connects to the </a:t>
            </a:r>
            <a:r>
              <a:rPr lang="en-CA" sz="1100" b="0" i="0" u="sng" strike="noStrike" cap="none" dirty="0">
                <a:solidFill>
                  <a:srgbClr val="000000"/>
                </a:solidFill>
                <a:effectLst/>
                <a:latin typeface="Arial"/>
                <a:ea typeface="Arial"/>
                <a:cs typeface="Arial"/>
                <a:sym typeface="Arial"/>
                <a:hlinkClick r:id="rId3"/>
              </a:rPr>
              <a:t>ACPA/NASPA Professional Competencies</a:t>
            </a:r>
            <a:r>
              <a:rPr lang="en-CA" sz="1100" b="0" i="0" u="none" strike="noStrike" cap="none" dirty="0">
                <a:solidFill>
                  <a:srgbClr val="000000"/>
                </a:solidFill>
                <a:effectLst/>
                <a:latin typeface="Arial"/>
                <a:ea typeface="Arial"/>
                <a:cs typeface="Arial"/>
                <a:sym typeface="Arial"/>
              </a:rPr>
              <a:t>, the higher education field, and to relevant contextual and/or theoretical perspectives.</a:t>
            </a:r>
          </a:p>
          <a:p>
            <a:pPr fontAlgn="base"/>
            <a:r>
              <a:rPr lang="en-CA" sz="1100" b="0" i="0" u="none" strike="noStrike" cap="none" dirty="0">
                <a:solidFill>
                  <a:srgbClr val="000000"/>
                </a:solidFill>
                <a:effectLst/>
                <a:latin typeface="Arial"/>
                <a:ea typeface="Arial"/>
                <a:cs typeface="Arial"/>
                <a:sym typeface="Arial"/>
              </a:rPr>
              <a:t>Evaluate how proposals incorporate </a:t>
            </a:r>
            <a:r>
              <a:rPr lang="en-CA" sz="1100" b="0" i="0" u="sng" strike="noStrike" cap="none" dirty="0">
                <a:solidFill>
                  <a:srgbClr val="000000"/>
                </a:solidFill>
                <a:effectLst/>
                <a:latin typeface="Arial"/>
                <a:ea typeface="Arial"/>
                <a:cs typeface="Arial"/>
                <a:sym typeface="Arial"/>
                <a:hlinkClick r:id="rId4"/>
              </a:rPr>
              <a:t>ACPA’s values and vision statements</a:t>
            </a:r>
            <a:r>
              <a:rPr lang="en-CA" sz="1100" b="0" i="0" u="none" strike="noStrike" cap="none" dirty="0">
                <a:solidFill>
                  <a:srgbClr val="000000"/>
                </a:solidFill>
                <a:effectLst/>
                <a:latin typeface="Arial"/>
                <a:ea typeface="Arial"/>
                <a:cs typeface="Arial"/>
                <a:sym typeface="Arial"/>
              </a:rPr>
              <a:t>, including the </a:t>
            </a:r>
            <a:r>
              <a:rPr lang="en-CA" sz="1100" b="0" i="0" u="sng" strike="noStrike" cap="none" dirty="0">
                <a:solidFill>
                  <a:srgbClr val="000000"/>
                </a:solidFill>
                <a:effectLst/>
                <a:latin typeface="Arial"/>
                <a:ea typeface="Arial"/>
                <a:cs typeface="Arial"/>
                <a:sym typeface="Arial"/>
                <a:hlinkClick r:id="rId5"/>
              </a:rPr>
              <a:t>Strategic Imperative for Racial Justice and Decolonization</a:t>
            </a:r>
            <a:r>
              <a:rPr lang="en-CA" sz="1100" b="0" i="0" u="none" strike="noStrike" cap="none" dirty="0">
                <a:solidFill>
                  <a:srgbClr val="000000"/>
                </a:solidFill>
                <a:effectLst/>
                <a:latin typeface="Arial"/>
                <a:ea typeface="Arial"/>
                <a:cs typeface="Arial"/>
                <a:sym typeface="Arial"/>
              </a:rPr>
              <a:t>. </a:t>
            </a:r>
          </a:p>
          <a:p>
            <a:pPr fontAlgn="base"/>
            <a:r>
              <a:rPr lang="en-CA" sz="1100" b="0" i="0" u="none" strike="noStrike" cap="none" dirty="0">
                <a:solidFill>
                  <a:srgbClr val="000000"/>
                </a:solidFill>
                <a:effectLst/>
                <a:latin typeface="Arial"/>
                <a:ea typeface="Arial"/>
                <a:cs typeface="Arial"/>
                <a:sym typeface="Arial"/>
              </a:rPr>
              <a:t>Provide constructive, thoughtful, equitable, and inclusive feedback to the coordinating presenter(s).</a:t>
            </a:r>
          </a:p>
          <a:p>
            <a:br>
              <a:rPr lang="en-CA" dirty="0"/>
            </a:br>
            <a:endParaRPr lang="en-CA" dirty="0"/>
          </a:p>
          <a:p>
            <a:pPr fontAlgn="base"/>
            <a:r>
              <a:rPr lang="en-CA" sz="1100" b="1" i="0" u="none" strike="noStrike" cap="all" dirty="0">
                <a:solidFill>
                  <a:srgbClr val="000000"/>
                </a:solidFill>
                <a:effectLst/>
                <a:latin typeface="Arial"/>
                <a:ea typeface="Arial"/>
                <a:cs typeface="Arial"/>
                <a:sym typeface="Arial"/>
              </a:rPr>
              <a:t>Program Review Timeline</a:t>
            </a:r>
          </a:p>
          <a:p>
            <a:pPr fontAlgn="base" latinLnBrk="0"/>
            <a:r>
              <a:rPr lang="en-CA" sz="1100" b="1" i="0" u="none" strike="noStrike" cap="none" dirty="0">
                <a:solidFill>
                  <a:srgbClr val="000000"/>
                </a:solidFill>
                <a:effectLst/>
                <a:latin typeface="Arial"/>
                <a:ea typeface="Arial"/>
                <a:cs typeface="Arial"/>
                <a:sym typeface="Arial"/>
              </a:rPr>
              <a:t>Date</a:t>
            </a:r>
          </a:p>
          <a:p>
            <a:pPr fontAlgn="base" latinLnBrk="0"/>
            <a:r>
              <a:rPr lang="en-CA" sz="1100" b="1" i="0" u="none" strike="noStrike" cap="none" dirty="0">
                <a:solidFill>
                  <a:srgbClr val="000000"/>
                </a:solidFill>
                <a:effectLst/>
                <a:latin typeface="Arial"/>
                <a:ea typeface="Arial"/>
                <a:cs typeface="Arial"/>
                <a:sym typeface="Arial"/>
              </a:rPr>
              <a:t>Task</a:t>
            </a:r>
          </a:p>
          <a:p>
            <a:pPr fontAlgn="base"/>
            <a:r>
              <a:rPr lang="en-CA" sz="1100" b="0" i="0" u="none" strike="noStrike" cap="none" dirty="0">
                <a:solidFill>
                  <a:srgbClr val="000000"/>
                </a:solidFill>
                <a:effectLst/>
                <a:latin typeface="Arial"/>
                <a:ea typeface="Arial"/>
                <a:cs typeface="Arial"/>
                <a:sym typeface="Arial"/>
              </a:rPr>
              <a:t>14 July 2026Reviewer Training materials available on the ACPA27 website</a:t>
            </a:r>
          </a:p>
          <a:p>
            <a:pPr fontAlgn="base"/>
            <a:r>
              <a:rPr lang="en-CA" sz="1100" b="0" i="0" u="none" strike="noStrike" cap="none" dirty="0">
                <a:solidFill>
                  <a:srgbClr val="000000"/>
                </a:solidFill>
                <a:effectLst/>
                <a:latin typeface="Arial"/>
                <a:ea typeface="Arial"/>
                <a:cs typeface="Arial"/>
                <a:sym typeface="Arial"/>
              </a:rPr>
              <a:t>28 August 2026Deadline to sign up to be a Reviewer</a:t>
            </a:r>
          </a:p>
          <a:p>
            <a:pPr fontAlgn="base"/>
            <a:r>
              <a:rPr lang="en-CA" sz="1100" b="0" i="0" u="none" strike="noStrike" cap="none" dirty="0">
                <a:solidFill>
                  <a:srgbClr val="000000"/>
                </a:solidFill>
                <a:effectLst/>
                <a:latin typeface="Arial"/>
                <a:ea typeface="Arial"/>
                <a:cs typeface="Arial"/>
                <a:sym typeface="Arial"/>
              </a:rPr>
              <a:t>13 September 2026Receive email with assigned programs to review</a:t>
            </a:r>
          </a:p>
          <a:p>
            <a:pPr fontAlgn="base"/>
            <a:r>
              <a:rPr lang="en-CA" sz="1100" b="0" i="0" u="none" strike="noStrike" cap="none" dirty="0">
                <a:solidFill>
                  <a:srgbClr val="000000"/>
                </a:solidFill>
                <a:effectLst/>
                <a:latin typeface="Arial"/>
                <a:ea typeface="Arial"/>
                <a:cs typeface="Arial"/>
                <a:sym typeface="Arial"/>
              </a:rPr>
              <a:t>13 September – 28 September 2026Review assigned proposals</a:t>
            </a:r>
          </a:p>
          <a:p>
            <a:pPr fontAlgn="base"/>
            <a:r>
              <a:rPr lang="en-CA" sz="1100" b="0" i="0" u="none" strike="noStrike" cap="none" dirty="0">
                <a:solidFill>
                  <a:srgbClr val="000000"/>
                </a:solidFill>
                <a:effectLst/>
                <a:latin typeface="Arial"/>
                <a:ea typeface="Arial"/>
                <a:cs typeface="Arial"/>
                <a:sym typeface="Arial"/>
              </a:rPr>
              <a:t>28 September 2025Proposal reviews due</a:t>
            </a:r>
          </a:p>
          <a:p>
            <a:pPr marL="0" lvl="0" indent="0" algn="l" rtl="0">
              <a:spcBef>
                <a:spcPts val="0"/>
              </a:spcBef>
              <a:spcAft>
                <a:spcPts val="0"/>
              </a:spcAft>
              <a:buNone/>
            </a:pPr>
            <a:endParaRP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3638a69596d_0_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3638a69596d_0_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a:extLst>
            <a:ext uri="{FF2B5EF4-FFF2-40B4-BE49-F238E27FC236}">
              <a16:creationId xmlns:a16="http://schemas.microsoft.com/office/drawing/2014/main" id="{F1DF39F6-E033-18B8-EA8C-7686DC38B1FA}"/>
            </a:ext>
          </a:extLst>
        </p:cNvPr>
        <p:cNvGrpSpPr/>
        <p:nvPr/>
      </p:nvGrpSpPr>
      <p:grpSpPr>
        <a:xfrm>
          <a:off x="0" y="0"/>
          <a:ext cx="0" cy="0"/>
          <a:chOff x="0" y="0"/>
          <a:chExt cx="0" cy="0"/>
        </a:xfrm>
      </p:grpSpPr>
      <p:sp>
        <p:nvSpPr>
          <p:cNvPr id="95" name="Google Shape;95;g3638a69596d_0_32:notes">
            <a:extLst>
              <a:ext uri="{FF2B5EF4-FFF2-40B4-BE49-F238E27FC236}">
                <a16:creationId xmlns:a16="http://schemas.microsoft.com/office/drawing/2014/main" id="{46310C0A-56C1-5EB5-21B1-0472B0A5CFB6}"/>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3638a69596d_0_32:notes">
            <a:extLst>
              <a:ext uri="{FF2B5EF4-FFF2-40B4-BE49-F238E27FC236}">
                <a16:creationId xmlns:a16="http://schemas.microsoft.com/office/drawing/2014/main" id="{B46B0C0F-A01C-91E6-20E5-978F0911DB90}"/>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CA" dirty="0"/>
              <a:t>You can change this info</a:t>
            </a:r>
            <a:endParaRPr dirty="0"/>
          </a:p>
        </p:txBody>
      </p:sp>
    </p:spTree>
    <p:extLst>
      <p:ext uri="{BB962C8B-B14F-4D97-AF65-F5344CB8AC3E}">
        <p14:creationId xmlns:p14="http://schemas.microsoft.com/office/powerpoint/2010/main" val="29710558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a:extLst>
            <a:ext uri="{FF2B5EF4-FFF2-40B4-BE49-F238E27FC236}">
              <a16:creationId xmlns:a16="http://schemas.microsoft.com/office/drawing/2014/main" id="{6A0BAC0F-A810-83C3-A8FE-5BCA2761C8FF}"/>
            </a:ext>
          </a:extLst>
        </p:cNvPr>
        <p:cNvGrpSpPr/>
        <p:nvPr/>
      </p:nvGrpSpPr>
      <p:grpSpPr>
        <a:xfrm>
          <a:off x="0" y="0"/>
          <a:ext cx="0" cy="0"/>
          <a:chOff x="0" y="0"/>
          <a:chExt cx="0" cy="0"/>
        </a:xfrm>
      </p:grpSpPr>
      <p:sp>
        <p:nvSpPr>
          <p:cNvPr id="107" name="Google Shape;107;g3638a69596d_0_38:notes">
            <a:extLst>
              <a:ext uri="{FF2B5EF4-FFF2-40B4-BE49-F238E27FC236}">
                <a16:creationId xmlns:a16="http://schemas.microsoft.com/office/drawing/2014/main" id="{952BBE46-DB95-566D-DDC7-F2352EBEE9D5}"/>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8" name="Google Shape;108;g3638a69596d_0_38:notes">
            <a:extLst>
              <a:ext uri="{FF2B5EF4-FFF2-40B4-BE49-F238E27FC236}">
                <a16:creationId xmlns:a16="http://schemas.microsoft.com/office/drawing/2014/main" id="{91D8CCC5-630E-8696-C123-E6286D65FF73}"/>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455446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g363923e353f_0_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g363923e353f_0_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a:extLst>
            <a:ext uri="{FF2B5EF4-FFF2-40B4-BE49-F238E27FC236}">
              <a16:creationId xmlns:a16="http://schemas.microsoft.com/office/drawing/2014/main" id="{0E44A94D-D858-060A-17DA-10A991417151}"/>
            </a:ext>
          </a:extLst>
        </p:cNvPr>
        <p:cNvGrpSpPr/>
        <p:nvPr/>
      </p:nvGrpSpPr>
      <p:grpSpPr>
        <a:xfrm>
          <a:off x="0" y="0"/>
          <a:ext cx="0" cy="0"/>
          <a:chOff x="0" y="0"/>
          <a:chExt cx="0" cy="0"/>
        </a:xfrm>
      </p:grpSpPr>
      <p:sp>
        <p:nvSpPr>
          <p:cNvPr id="128" name="Google Shape;128;g37281e18b80_0_22:notes">
            <a:extLst>
              <a:ext uri="{FF2B5EF4-FFF2-40B4-BE49-F238E27FC236}">
                <a16:creationId xmlns:a16="http://schemas.microsoft.com/office/drawing/2014/main" id="{FD19C9A5-79C0-E124-C581-597388284087}"/>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9" name="Google Shape;129;g37281e18b80_0_22:notes">
            <a:extLst>
              <a:ext uri="{FF2B5EF4-FFF2-40B4-BE49-F238E27FC236}">
                <a16:creationId xmlns:a16="http://schemas.microsoft.com/office/drawing/2014/main" id="{AF1744C1-F2E9-BD48-3D21-66D2C24C1DB4}"/>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445134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a:extLst>
            <a:ext uri="{FF2B5EF4-FFF2-40B4-BE49-F238E27FC236}">
              <a16:creationId xmlns:a16="http://schemas.microsoft.com/office/drawing/2014/main" id="{68A3C738-6EBA-B30C-99E3-D77AEB94A57B}"/>
            </a:ext>
          </a:extLst>
        </p:cNvPr>
        <p:cNvGrpSpPr/>
        <p:nvPr/>
      </p:nvGrpSpPr>
      <p:grpSpPr>
        <a:xfrm>
          <a:off x="0" y="0"/>
          <a:ext cx="0" cy="0"/>
          <a:chOff x="0" y="0"/>
          <a:chExt cx="0" cy="0"/>
        </a:xfrm>
      </p:grpSpPr>
      <p:sp>
        <p:nvSpPr>
          <p:cNvPr id="128" name="Google Shape;128;g37281e18b80_0_22:notes">
            <a:extLst>
              <a:ext uri="{FF2B5EF4-FFF2-40B4-BE49-F238E27FC236}">
                <a16:creationId xmlns:a16="http://schemas.microsoft.com/office/drawing/2014/main" id="{866DEF4D-8657-A8AA-880E-0C263AF8B7DB}"/>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9" name="Google Shape;129;g37281e18b80_0_22:notes">
            <a:extLst>
              <a:ext uri="{FF2B5EF4-FFF2-40B4-BE49-F238E27FC236}">
                <a16:creationId xmlns:a16="http://schemas.microsoft.com/office/drawing/2014/main" id="{A915A593-1B57-B969-5971-47C199F4E32C}"/>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900413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g363923e353f_0_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9" name="Google Shape;139;g363923e353f_0_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Google Shape;148;g363923e353f_0_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9" name="Google Shape;149;g363923e353f_0_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CA" sz="1100" b="0" i="0" u="none" strike="noStrike" cap="none" dirty="0">
                <a:solidFill>
                  <a:srgbClr val="000000"/>
                </a:solidFill>
                <a:effectLst/>
                <a:latin typeface="Arial"/>
                <a:ea typeface="Arial"/>
                <a:cs typeface="Arial"/>
                <a:sym typeface="Arial"/>
              </a:rPr>
              <a:t>Call for Reviewers</a:t>
            </a:r>
          </a:p>
          <a:p>
            <a:r>
              <a:rPr lang="en-CA" sz="1100" b="0" i="0" u="none" strike="noStrike" cap="none" dirty="0">
                <a:solidFill>
                  <a:srgbClr val="000000"/>
                </a:solidFill>
                <a:effectLst/>
                <a:latin typeface="Arial"/>
                <a:ea typeface="Arial"/>
                <a:cs typeface="Arial"/>
                <a:sym typeface="Arial"/>
              </a:rPr>
              <a:t>Thank You!</a:t>
            </a:r>
          </a:p>
          <a:p>
            <a:r>
              <a:rPr lang="en-CA" sz="1100" b="0" i="0" u="none" strike="noStrike" cap="none" dirty="0">
                <a:solidFill>
                  <a:srgbClr val="000000"/>
                </a:solidFill>
                <a:effectLst/>
                <a:latin typeface="Arial"/>
                <a:ea typeface="Arial"/>
                <a:cs typeface="Arial"/>
                <a:sym typeface="Arial"/>
              </a:rPr>
              <a:t>Thank you for your willingness to review proposals for the ACPA27 Convention. Prior to the proposal submission of Friday, 4 September 2026, you will receive information about reviewer training materials. After the proposal submission deadline on Friday, 4 September 2026, you will receive another notification indicating which proposals you have been assigned to review and how to access them. </a:t>
            </a:r>
            <a:r>
              <a:rPr lang="en-CA" sz="1100" b="1" i="0" u="none" strike="noStrike" cap="none" dirty="0">
                <a:solidFill>
                  <a:srgbClr val="000000"/>
                </a:solidFill>
                <a:effectLst/>
                <a:latin typeface="Arial"/>
                <a:ea typeface="Arial"/>
                <a:cs typeface="Arial"/>
                <a:sym typeface="Arial"/>
              </a:rPr>
              <a:t>We need all reviews to be completed by Friday, 25 September 2026. </a:t>
            </a:r>
            <a:br>
              <a:rPr lang="en-CA" sz="1100" b="0" i="0" u="none" strike="noStrike" cap="none" dirty="0">
                <a:solidFill>
                  <a:srgbClr val="000000"/>
                </a:solidFill>
                <a:effectLst/>
                <a:latin typeface="Arial"/>
                <a:ea typeface="Arial"/>
                <a:cs typeface="Arial"/>
                <a:sym typeface="Arial"/>
              </a:rPr>
            </a:br>
            <a:br>
              <a:rPr lang="en-CA" sz="1100" b="0" i="0" u="none" strike="noStrike" cap="none" dirty="0">
                <a:solidFill>
                  <a:srgbClr val="000000"/>
                </a:solidFill>
                <a:effectLst/>
                <a:latin typeface="Arial"/>
                <a:ea typeface="Arial"/>
                <a:cs typeface="Arial"/>
                <a:sym typeface="Arial"/>
              </a:rPr>
            </a:br>
            <a:r>
              <a:rPr lang="en-CA" sz="1100" b="0" i="0" u="none" strike="noStrike" cap="none" dirty="0">
                <a:solidFill>
                  <a:srgbClr val="000000"/>
                </a:solidFill>
                <a:effectLst/>
                <a:latin typeface="Arial"/>
                <a:ea typeface="Arial"/>
                <a:cs typeface="Arial"/>
                <a:sym typeface="Arial"/>
              </a:rPr>
              <a:t>If you have questions, please contact the Program Team at </a:t>
            </a:r>
            <a:r>
              <a:rPr lang="en-CA" sz="1100" b="0" i="0" u="none" strike="noStrike" cap="none" dirty="0">
                <a:solidFill>
                  <a:srgbClr val="000000"/>
                </a:solidFill>
                <a:effectLst/>
                <a:latin typeface="Arial"/>
                <a:ea typeface="Arial"/>
                <a:cs typeface="Arial"/>
                <a:sym typeface="Arial"/>
                <a:hlinkClick r:id="rId3"/>
              </a:rPr>
              <a:t>conventionprograms@acpa.nche.edu</a:t>
            </a:r>
            <a:r>
              <a:rPr lang="en-CA" sz="1100" b="0" i="0" u="none" strike="noStrike" cap="none" dirty="0">
                <a:solidFill>
                  <a:srgbClr val="000000"/>
                </a:solidFill>
                <a:effectLst/>
                <a:latin typeface="Arial"/>
                <a:ea typeface="Arial"/>
                <a:cs typeface="Arial"/>
                <a:sym typeface="Arial"/>
              </a:rPr>
              <a:t>.</a:t>
            </a:r>
          </a:p>
          <a:p>
            <a:pPr marL="0" lvl="0" indent="0" algn="l" rtl="0">
              <a:spcBef>
                <a:spcPts val="0"/>
              </a:spcBef>
              <a:spcAft>
                <a:spcPts val="0"/>
              </a:spcAft>
              <a:buNone/>
            </a:pPr>
            <a:endParaRPr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g363923e353f_0_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0" name="Google Shape;160;g363923e353f_0_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g363923e353f_0_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9" name="Google Shape;169;g363923e353f_0_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g37281e18b80_2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8" name="Google Shape;178;g37281e18b80_2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g363923e353f_0_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7" name="Google Shape;187;g363923e353f_0_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g37281e18b80_0_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7" name="Google Shape;197;g37281e18b80_0_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
        <p:cNvGrpSpPr/>
        <p:nvPr/>
      </p:nvGrpSpPr>
      <p:grpSpPr>
        <a:xfrm>
          <a:off x="0" y="0"/>
          <a:ext cx="0" cy="0"/>
          <a:chOff x="0" y="0"/>
          <a:chExt cx="0" cy="0"/>
        </a:xfrm>
      </p:grpSpPr>
      <p:sp>
        <p:nvSpPr>
          <p:cNvPr id="205" name="Google Shape;205;g37281e18b80_0_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6" name="Google Shape;206;g37281e18b80_0_6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3"/>
        <p:cNvGrpSpPr/>
        <p:nvPr/>
      </p:nvGrpSpPr>
      <p:grpSpPr>
        <a:xfrm>
          <a:off x="0" y="0"/>
          <a:ext cx="0" cy="0"/>
          <a:chOff x="0" y="0"/>
          <a:chExt cx="0" cy="0"/>
        </a:xfrm>
      </p:grpSpPr>
      <p:sp>
        <p:nvSpPr>
          <p:cNvPr id="214" name="Google Shape;214;g37281e18b80_0_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5" name="Google Shape;215;g37281e18b80_0_7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3.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3.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1.xml"/><Relationship Id="rId7" Type="http://schemas.openxmlformats.org/officeDocument/2006/relationships/image" Target="../media/image2.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1.png"/><Relationship Id="rId5" Type="http://schemas.openxmlformats.org/officeDocument/2006/relationships/hyperlink" Target="https://s1.goeshow.com/acpa/annual/2027/reviewer_signup_form.cfm" TargetMode="External"/><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1.xml"/><Relationship Id="rId7" Type="http://schemas.openxmlformats.org/officeDocument/2006/relationships/image" Target="../media/image1.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hyperlink" Target="https://docs.google.com/document/d/1qPYhIpOwSqmDOuf26g_bOx3BMm7zYniSjvE-iwGdNqI/edit?tab=t.0#heading=h.67ww7j2dfv8h" TargetMode="External"/><Relationship Id="rId5" Type="http://schemas.openxmlformats.org/officeDocument/2006/relationships/hyperlink" Target="https://docs.google.com/document/d/1deBN5IGrGzrBNs2OIsZe1FNwlMJtwWoeGu49EHCFA2s/edit?usp=sharing" TargetMode="External"/><Relationship Id="rId4" Type="http://schemas.openxmlformats.org/officeDocument/2006/relationships/notesSlide" Target="../notesSlides/notesSlide4.xml"/><Relationship Id="rId9" Type="http://schemas.openxmlformats.org/officeDocument/2006/relationships/image" Target="../media/image3.png"/></Relationships>
</file>

<file path=ppt/slides/_rels/slide5.xml.rels><?xml version="1.0" encoding="UTF-8" standalone="yes"?>
<Relationships xmlns="http://schemas.openxmlformats.org/package/2006/relationships"><Relationship Id="rId8" Type="http://schemas.openxmlformats.org/officeDocument/2006/relationships/image" Target="../media/image4.png"/><Relationship Id="rId3" Type="http://schemas.microsoft.com/office/2007/relationships/media" Target="../media/media6.m4a"/><Relationship Id="rId7" Type="http://schemas.openxmlformats.org/officeDocument/2006/relationships/hyperlink" Target="https://s1.goeshow.com/acpa/annual/2027/reviewer_signup_form.cfm" TargetMode="External"/><Relationship Id="rId12" Type="http://schemas.openxmlformats.org/officeDocument/2006/relationships/image" Target="../media/image5.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notesSlide" Target="../notesSlides/notesSlide5.xml"/><Relationship Id="rId11" Type="http://schemas.openxmlformats.org/officeDocument/2006/relationships/image" Target="../media/image3.png"/><Relationship Id="rId5" Type="http://schemas.openxmlformats.org/officeDocument/2006/relationships/slideLayout" Target="../slideLayouts/slideLayout1.xml"/><Relationship Id="rId10" Type="http://schemas.openxmlformats.org/officeDocument/2006/relationships/image" Target="../media/image2.png"/><Relationship Id="rId4" Type="http://schemas.openxmlformats.org/officeDocument/2006/relationships/audio" Target="../media/media6.m4a"/><Relationship Id="rId9" Type="http://schemas.openxmlformats.org/officeDocument/2006/relationships/image" Target="../media/image1.png"/></Relationships>
</file>

<file path=ppt/slides/_rels/slide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1.xml"/><Relationship Id="rId7" Type="http://schemas.openxmlformats.org/officeDocument/2006/relationships/image" Target="../media/image2.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1.png"/><Relationship Id="rId5" Type="http://schemas.openxmlformats.org/officeDocument/2006/relationships/image" Target="../media/image6.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1.xml"/><Relationship Id="rId7" Type="http://schemas.openxmlformats.org/officeDocument/2006/relationships/image" Target="../media/image2.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7.png"/><Relationship Id="rId5" Type="http://schemas.openxmlformats.org/officeDocument/2006/relationships/image" Target="../media/image1.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slideLayout" Target="../slideLayouts/slideLayout1.xml"/><Relationship Id="rId7" Type="http://schemas.openxmlformats.org/officeDocument/2006/relationships/image" Target="../media/image9.pn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8.png"/><Relationship Id="rId5" Type="http://schemas.openxmlformats.org/officeDocument/2006/relationships/image" Target="../media/image1.png"/><Relationship Id="rId4" Type="http://schemas.openxmlformats.org/officeDocument/2006/relationships/notesSlide" Target="../notesSlides/notesSlide8.xml"/><Relationship Id="rId9" Type="http://schemas.openxmlformats.org/officeDocument/2006/relationships/image" Target="../media/image3.png"/></Relationships>
</file>

<file path=ppt/slides/_rels/slide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1.xml"/><Relationship Id="rId7" Type="http://schemas.openxmlformats.org/officeDocument/2006/relationships/image" Target="../media/image1.pn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notesSlide" Target="../notesSlides/notesSlide9.xml"/><Relationship Id="rId9" Type="http://schemas.openxmlformats.org/officeDocument/2006/relationships/image" Target="../media/image3.png"/></Relationships>
</file>

<file path=ppt/slides/_rels/slide10.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1.xml"/><Relationship Id="rId7" Type="http://schemas.openxmlformats.org/officeDocument/2006/relationships/image" Target="../media/image8.png"/><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1.png"/><Relationship Id="rId5" Type="http://schemas.openxmlformats.org/officeDocument/2006/relationships/image" Target="../media/image13.pn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1.xml"/><Relationship Id="rId7" Type="http://schemas.openxmlformats.org/officeDocument/2006/relationships/image" Target="../media/image8.png"/><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1.png"/><Relationship Id="rId5" Type="http://schemas.openxmlformats.org/officeDocument/2006/relationships/image" Target="../media/image14.png"/><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1.xml"/><Relationship Id="rId7" Type="http://schemas.openxmlformats.org/officeDocument/2006/relationships/image" Target="../media/image8.png"/><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15.png"/><Relationship Id="rId5" Type="http://schemas.openxmlformats.org/officeDocument/2006/relationships/image" Target="../media/image1.png"/><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1.xml"/><Relationship Id="rId7" Type="http://schemas.openxmlformats.org/officeDocument/2006/relationships/image" Target="../media/image8.png"/><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16.png"/><Relationship Id="rId5" Type="http://schemas.openxmlformats.org/officeDocument/2006/relationships/image" Target="../media/image1.png"/><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1.xml"/><Relationship Id="rId7" Type="http://schemas.openxmlformats.org/officeDocument/2006/relationships/image" Target="../media/image17.png"/><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8.png"/><Relationship Id="rId5" Type="http://schemas.openxmlformats.org/officeDocument/2006/relationships/image" Target="../media/image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1.xml"/><Relationship Id="rId7" Type="http://schemas.openxmlformats.org/officeDocument/2006/relationships/image" Target="../media/image18.png"/><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image" Target="../media/image8.png"/><Relationship Id="rId5" Type="http://schemas.openxmlformats.org/officeDocument/2006/relationships/image" Target="../media/image1.png"/><Relationship Id="rId4"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1.xml"/><Relationship Id="rId7" Type="http://schemas.openxmlformats.org/officeDocument/2006/relationships/image" Target="../media/image19.png"/><Relationship Id="rId2" Type="http://schemas.openxmlformats.org/officeDocument/2006/relationships/audio" Target="../media/media17.m4a"/><Relationship Id="rId1" Type="http://schemas.microsoft.com/office/2007/relationships/media" Target="../media/media17.m4a"/><Relationship Id="rId6" Type="http://schemas.openxmlformats.org/officeDocument/2006/relationships/image" Target="../media/image8.png"/><Relationship Id="rId5" Type="http://schemas.openxmlformats.org/officeDocument/2006/relationships/image" Target="../media/image1.png"/><Relationship Id="rId4"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slideLayout" Target="../slideLayouts/slideLayout1.xml"/><Relationship Id="rId7" Type="http://schemas.openxmlformats.org/officeDocument/2006/relationships/image" Target="../media/image8.png"/><Relationship Id="rId2" Type="http://schemas.openxmlformats.org/officeDocument/2006/relationships/audio" Target="../media/media18.m4a"/><Relationship Id="rId1" Type="http://schemas.microsoft.com/office/2007/relationships/media" Target="../media/media18.m4a"/><Relationship Id="rId6" Type="http://schemas.openxmlformats.org/officeDocument/2006/relationships/image" Target="../media/image1.png"/><Relationship Id="rId5" Type="http://schemas.openxmlformats.org/officeDocument/2006/relationships/image" Target="../media/image20.png"/><Relationship Id="rId4" Type="http://schemas.openxmlformats.org/officeDocument/2006/relationships/notesSlide" Target="../notesSlides/notesSlide17.xml"/><Relationship Id="rId9"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3.png"/><Relationship Id="rId2" Type="http://schemas.openxmlformats.org/officeDocument/2006/relationships/audio" Target="../media/media19.m4a"/><Relationship Id="rId1" Type="http://schemas.microsoft.com/office/2007/relationships/media" Target="../media/media19.m4a"/><Relationship Id="rId6" Type="http://schemas.openxmlformats.org/officeDocument/2006/relationships/image" Target="../media/image8.png"/><Relationship Id="rId5" Type="http://schemas.openxmlformats.org/officeDocument/2006/relationships/image" Target="../media/image1.png"/><Relationship Id="rId4"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3.png"/><Relationship Id="rId2" Type="http://schemas.openxmlformats.org/officeDocument/2006/relationships/audio" Target="../media/media20.m4a"/><Relationship Id="rId1" Type="http://schemas.microsoft.com/office/2007/relationships/media" Target="../media/media20.m4a"/><Relationship Id="rId6" Type="http://schemas.openxmlformats.org/officeDocument/2006/relationships/image" Target="../media/image8.png"/><Relationship Id="rId5" Type="http://schemas.openxmlformats.org/officeDocument/2006/relationships/image" Target="../media/image1.png"/><Relationship Id="rId4"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8" Type="http://schemas.openxmlformats.org/officeDocument/2006/relationships/image" Target="../media/image22.gif"/><Relationship Id="rId3" Type="http://schemas.openxmlformats.org/officeDocument/2006/relationships/slideLayout" Target="../slideLayouts/slideLayout1.xml"/><Relationship Id="rId7" Type="http://schemas.openxmlformats.org/officeDocument/2006/relationships/image" Target="../media/image8.png"/><Relationship Id="rId2" Type="http://schemas.openxmlformats.org/officeDocument/2006/relationships/audio" Target="../media/media21.m4a"/><Relationship Id="rId1" Type="http://schemas.microsoft.com/office/2007/relationships/media" Target="../media/media21.m4a"/><Relationship Id="rId6" Type="http://schemas.openxmlformats.org/officeDocument/2006/relationships/image" Target="../media/image1.png"/><Relationship Id="rId5" Type="http://schemas.openxmlformats.org/officeDocument/2006/relationships/hyperlink" Target="mailto:conventionprograms@acpa.nche.edu" TargetMode="External"/><Relationship Id="rId4" Type="http://schemas.openxmlformats.org/officeDocument/2006/relationships/notesSlide" Target="../notesSlides/notesSlide20.xml"/><Relationship Id="rId9"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a:spLocks noGrp="1"/>
          </p:cNvSpPr>
          <p:nvPr>
            <p:ph type="subTitle" idx="1"/>
          </p:nvPr>
        </p:nvSpPr>
        <p:spPr>
          <a:xfrm>
            <a:off x="190375" y="3588300"/>
            <a:ext cx="8899500" cy="935400"/>
          </a:xfrm>
          <a:prstGeom prst="rect">
            <a:avLst/>
          </a:prstGeom>
        </p:spPr>
        <p:txBody>
          <a:bodyPr spcFirstLastPara="1" wrap="square" lIns="91425" tIns="91425" rIns="91425" bIns="91425" anchor="t" anchorCtr="0">
            <a:noAutofit/>
          </a:bodyPr>
          <a:lstStyle/>
          <a:p>
            <a:pPr marL="457200" lvl="0" indent="0" algn="r" rtl="0">
              <a:lnSpc>
                <a:spcPct val="95000"/>
              </a:lnSpc>
              <a:spcBef>
                <a:spcPts val="0"/>
              </a:spcBef>
              <a:spcAft>
                <a:spcPts val="0"/>
              </a:spcAft>
              <a:buSzPts val="935"/>
              <a:buNone/>
            </a:pPr>
            <a:r>
              <a:rPr lang="en" sz="1369" b="1" dirty="0">
                <a:solidFill>
                  <a:srgbClr val="55CAF1"/>
                </a:solidFill>
              </a:rPr>
              <a:t>ACPA 2027 Convention- </a:t>
            </a:r>
            <a:r>
              <a:rPr lang="en-CA" sz="1369" b="1" dirty="0">
                <a:solidFill>
                  <a:srgbClr val="55CAF1"/>
                </a:solidFill>
                <a:highlight>
                  <a:srgbClr val="FFFFFF"/>
                </a:highlight>
              </a:rPr>
              <a:t>Toronto, Ontario</a:t>
            </a:r>
          </a:p>
          <a:p>
            <a:pPr marL="457200" lvl="0" indent="0" algn="r" rtl="0">
              <a:lnSpc>
                <a:spcPct val="95000"/>
              </a:lnSpc>
              <a:spcBef>
                <a:spcPts val="0"/>
              </a:spcBef>
              <a:spcAft>
                <a:spcPts val="0"/>
              </a:spcAft>
              <a:buSzPts val="935"/>
              <a:buNone/>
            </a:pPr>
            <a:r>
              <a:rPr lang="en-CA" sz="1369" b="1" dirty="0">
                <a:solidFill>
                  <a:srgbClr val="55CAF1"/>
                </a:solidFill>
                <a:highlight>
                  <a:srgbClr val="FFFFFF"/>
                </a:highlight>
              </a:rPr>
              <a:t>Stephanie Muehlethaler- Programs Team  </a:t>
            </a:r>
            <a:endParaRPr sz="1369" b="1" dirty="0">
              <a:solidFill>
                <a:srgbClr val="55CAF1"/>
              </a:solidFill>
              <a:highlight>
                <a:srgbClr val="FFFFFF"/>
              </a:highlight>
            </a:endParaRPr>
          </a:p>
          <a:p>
            <a:pPr marL="914400" lvl="0" indent="0" algn="r" rtl="0">
              <a:lnSpc>
                <a:spcPct val="95000"/>
              </a:lnSpc>
              <a:spcBef>
                <a:spcPts val="0"/>
              </a:spcBef>
              <a:spcAft>
                <a:spcPts val="0"/>
              </a:spcAft>
              <a:buSzPts val="935"/>
              <a:buNone/>
            </a:pPr>
            <a:endParaRPr sz="1235" dirty="0">
              <a:solidFill>
                <a:schemeClr val="dk1"/>
              </a:solidFill>
              <a:highlight>
                <a:srgbClr val="FFFFFF"/>
              </a:highlight>
            </a:endParaRPr>
          </a:p>
          <a:p>
            <a:pPr marL="914400" lvl="0" indent="0" algn="r" rtl="0">
              <a:lnSpc>
                <a:spcPct val="95000"/>
              </a:lnSpc>
              <a:spcBef>
                <a:spcPts val="0"/>
              </a:spcBef>
              <a:spcAft>
                <a:spcPts val="0"/>
              </a:spcAft>
              <a:buSzPts val="935"/>
              <a:buNone/>
            </a:pPr>
            <a:endParaRPr sz="1278" dirty="0">
              <a:solidFill>
                <a:srgbClr val="674EA7"/>
              </a:solidFill>
              <a:highlight>
                <a:srgbClr val="FFFFFF"/>
              </a:highlight>
            </a:endParaRPr>
          </a:p>
        </p:txBody>
      </p:sp>
      <p:pic>
        <p:nvPicPr>
          <p:cNvPr id="56" name="Google Shape;56;p13" descr="File:Solid purple.svg - Wikimedia Commons"/>
          <p:cNvPicPr preferRelativeResize="0"/>
          <p:nvPr/>
        </p:nvPicPr>
        <p:blipFill rotWithShape="1">
          <a:blip r:embed="rId5">
            <a:alphaModFix/>
            <a:duotone>
              <a:schemeClr val="accent5">
                <a:shade val="45000"/>
                <a:satMod val="135000"/>
              </a:schemeClr>
              <a:prstClr val="white"/>
            </a:duotone>
          </a:blip>
          <a:srcRect r="72339"/>
          <a:stretch/>
        </p:blipFill>
        <p:spPr>
          <a:xfrm>
            <a:off x="0" y="4566199"/>
            <a:ext cx="9144000" cy="577300"/>
          </a:xfrm>
          <a:prstGeom prst="rect">
            <a:avLst/>
          </a:prstGeom>
          <a:noFill/>
          <a:ln>
            <a:noFill/>
          </a:ln>
        </p:spPr>
      </p:pic>
      <p:sp>
        <p:nvSpPr>
          <p:cNvPr id="57" name="Google Shape;57;p13"/>
          <p:cNvSpPr txBox="1"/>
          <p:nvPr/>
        </p:nvSpPr>
        <p:spPr>
          <a:xfrm>
            <a:off x="0" y="1921150"/>
            <a:ext cx="9212100" cy="8004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4000" b="1" dirty="0">
                <a:solidFill>
                  <a:srgbClr val="01718A"/>
                </a:solidFill>
              </a:rPr>
              <a:t>Program Reviewer Training</a:t>
            </a:r>
            <a:endParaRPr sz="4000" b="1" dirty="0">
              <a:solidFill>
                <a:srgbClr val="01718A"/>
              </a:solidFill>
            </a:endParaRPr>
          </a:p>
        </p:txBody>
      </p:sp>
      <p:pic>
        <p:nvPicPr>
          <p:cNvPr id="4" name="Picture 3">
            <a:extLst>
              <a:ext uri="{FF2B5EF4-FFF2-40B4-BE49-F238E27FC236}">
                <a16:creationId xmlns:a16="http://schemas.microsoft.com/office/drawing/2014/main" id="{82B43CA7-C048-0740-2541-35A1BE0C3607}"/>
              </a:ext>
            </a:extLst>
          </p:cNvPr>
          <p:cNvPicPr>
            <a:picLocks noChangeAspect="1"/>
          </p:cNvPicPr>
          <p:nvPr/>
        </p:nvPicPr>
        <p:blipFill>
          <a:blip r:embed="rId6"/>
          <a:srcRect l="38544" r="38187"/>
          <a:stretch>
            <a:fillRect/>
          </a:stretch>
        </p:blipFill>
        <p:spPr>
          <a:xfrm>
            <a:off x="188764" y="81108"/>
            <a:ext cx="1091133" cy="1099051"/>
          </a:xfrm>
          <a:prstGeom prst="rect">
            <a:avLst/>
          </a:prstGeom>
        </p:spPr>
      </p:pic>
      <p:pic>
        <p:nvPicPr>
          <p:cNvPr id="10" name="Recorded Sound">
            <a:hlinkClick r:id="" action="ppaction://media"/>
            <a:extLst>
              <a:ext uri="{FF2B5EF4-FFF2-40B4-BE49-F238E27FC236}">
                <a16:creationId xmlns:a16="http://schemas.microsoft.com/office/drawing/2014/main" id="{B701906D-6A8C-A10C-1897-B73ABCD5A6EE}"/>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834" y="4631690"/>
            <a:ext cx="149860" cy="14986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4804"/>
    </mc:Choice>
    <mc:Fallback>
      <p:transition spd="slow" advTm="1480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5226"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1"/>
        <p:cNvGrpSpPr/>
        <p:nvPr/>
      </p:nvGrpSpPr>
      <p:grpSpPr>
        <a:xfrm>
          <a:off x="0" y="0"/>
          <a:ext cx="0" cy="0"/>
          <a:chOff x="0" y="0"/>
          <a:chExt cx="0" cy="0"/>
        </a:xfrm>
      </p:grpSpPr>
      <p:sp>
        <p:nvSpPr>
          <p:cNvPr id="62" name="Google Shape;62;p14"/>
          <p:cNvSpPr txBox="1">
            <a:spLocks noGrp="1"/>
          </p:cNvSpPr>
          <p:nvPr>
            <p:ph type="subTitle" idx="1"/>
          </p:nvPr>
        </p:nvSpPr>
        <p:spPr>
          <a:xfrm>
            <a:off x="1644400" y="402100"/>
            <a:ext cx="7895700" cy="7926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r>
              <a:rPr lang="en" sz="3300" b="1" dirty="0">
                <a:solidFill>
                  <a:srgbClr val="01718A"/>
                </a:solidFill>
              </a:rPr>
              <a:t>LAND ACKNOWLEDGEMENT</a:t>
            </a:r>
            <a:endParaRPr sz="3300" b="1" dirty="0">
              <a:solidFill>
                <a:srgbClr val="01718A"/>
              </a:solidFill>
            </a:endParaRPr>
          </a:p>
        </p:txBody>
      </p:sp>
      <p:sp>
        <p:nvSpPr>
          <p:cNvPr id="65" name="Google Shape;65;p14"/>
          <p:cNvSpPr txBox="1"/>
          <p:nvPr/>
        </p:nvSpPr>
        <p:spPr>
          <a:xfrm>
            <a:off x="94500" y="1492825"/>
            <a:ext cx="9049500" cy="3093124"/>
          </a:xfrm>
          <a:prstGeom prst="rect">
            <a:avLst/>
          </a:prstGeom>
          <a:noFill/>
          <a:ln>
            <a:noFill/>
          </a:ln>
        </p:spPr>
        <p:txBody>
          <a:bodyPr spcFirstLastPara="1" wrap="square" lIns="91425" tIns="91425" rIns="91425" bIns="91425" anchor="t" anchorCtr="0">
            <a:spAutoFit/>
          </a:bodyPr>
          <a:lstStyle/>
          <a:p>
            <a:pPr marL="0" lvl="0" indent="0" algn="l" rtl="0">
              <a:lnSpc>
                <a:spcPct val="150000"/>
              </a:lnSpc>
              <a:spcBef>
                <a:spcPts val="0"/>
              </a:spcBef>
              <a:spcAft>
                <a:spcPts val="0"/>
              </a:spcAft>
              <a:buNone/>
            </a:pPr>
            <a:r>
              <a:rPr lang="en" dirty="0">
                <a:solidFill>
                  <a:schemeClr val="dk1"/>
                </a:solidFill>
                <a:highlight>
                  <a:srgbClr val="FFFFFF"/>
                </a:highlight>
              </a:rPr>
              <a:t>ACPA – College Student Educators International is the leading comprehensive student affairs association that advances higher education and engages students for a lifetime of learning and discovery. Although serving an international audience, our membership is primarily from the United States and our offices are headquartered in Washington, D.C. at the National Center for Higher Education.</a:t>
            </a:r>
          </a:p>
          <a:p>
            <a:pPr marL="0" lvl="0" indent="0" algn="l" rtl="0">
              <a:lnSpc>
                <a:spcPct val="150000"/>
              </a:lnSpc>
              <a:spcBef>
                <a:spcPts val="0"/>
              </a:spcBef>
              <a:spcAft>
                <a:spcPts val="0"/>
              </a:spcAft>
              <a:buNone/>
            </a:pPr>
            <a:endParaRPr lang="en" dirty="0">
              <a:solidFill>
                <a:schemeClr val="dk1"/>
              </a:solidFill>
              <a:highlight>
                <a:srgbClr val="FFFFFF"/>
              </a:highlight>
            </a:endParaRPr>
          </a:p>
          <a:p>
            <a:pPr lvl="0">
              <a:lnSpc>
                <a:spcPct val="150000"/>
              </a:lnSpc>
            </a:pPr>
            <a:r>
              <a:rPr lang="en-CA" dirty="0"/>
              <a:t>We acknowledge the land we are meeting on is the traditional territory of many nations including the </a:t>
            </a:r>
            <a:r>
              <a:rPr lang="en-CA" dirty="0" err="1"/>
              <a:t>Mississaugas</a:t>
            </a:r>
            <a:r>
              <a:rPr lang="en-CA" dirty="0"/>
              <a:t> of the Credit, the </a:t>
            </a:r>
            <a:r>
              <a:rPr lang="en-CA" dirty="0" err="1"/>
              <a:t>Anishnabeg</a:t>
            </a:r>
            <a:r>
              <a:rPr lang="en-CA" dirty="0"/>
              <a:t>, the Chippewa, the Haudenosaunee and the Wendat peoples and is now home to many diverse First Nations, Inuit and Métis peoples. We also acknowledge that Toronto is covered by Treaty 13 with the </a:t>
            </a:r>
            <a:r>
              <a:rPr lang="en-CA" dirty="0" err="1"/>
              <a:t>Mississaugas</a:t>
            </a:r>
            <a:r>
              <a:rPr lang="en-CA" dirty="0"/>
              <a:t> of the Credit.</a:t>
            </a:r>
            <a:endParaRPr dirty="0">
              <a:solidFill>
                <a:schemeClr val="dk1"/>
              </a:solidFill>
              <a:highlight>
                <a:srgbClr val="FFFFFF"/>
              </a:highlight>
            </a:endParaRPr>
          </a:p>
        </p:txBody>
      </p:sp>
      <p:pic>
        <p:nvPicPr>
          <p:cNvPr id="10" name="Google Shape;143;p22" descr="File:Solid purple.svg - Wikimedia Commons">
            <a:extLst>
              <a:ext uri="{FF2B5EF4-FFF2-40B4-BE49-F238E27FC236}">
                <a16:creationId xmlns:a16="http://schemas.microsoft.com/office/drawing/2014/main" id="{27617857-3CA0-BA05-AA23-82D56F3860D9}"/>
              </a:ext>
            </a:extLst>
          </p:cNvPr>
          <p:cNvPicPr preferRelativeResize="0"/>
          <p:nvPr/>
        </p:nvPicPr>
        <p:blipFill rotWithShape="1">
          <a:blip r:embed="rId5">
            <a:clrChange>
              <a:clrFrom>
                <a:srgbClr val="660099"/>
              </a:clrFrom>
              <a:clrTo>
                <a:srgbClr val="660099">
                  <a:alpha val="0"/>
                </a:srgbClr>
              </a:clrTo>
            </a:clrChange>
            <a:alphaModFix/>
            <a:duotone>
              <a:prstClr val="black"/>
              <a:srgbClr val="D9C3A5">
                <a:tint val="50000"/>
                <a:satMod val="180000"/>
              </a:srgbClr>
            </a:duotone>
          </a:blip>
          <a:srcRect r="72339"/>
          <a:stretch/>
        </p:blipFill>
        <p:spPr>
          <a:xfrm>
            <a:off x="0" y="4773099"/>
            <a:ext cx="9144000" cy="370401"/>
          </a:xfrm>
          <a:prstGeom prst="rect">
            <a:avLst/>
          </a:prstGeom>
          <a:solidFill>
            <a:srgbClr val="01718A"/>
          </a:solidFill>
          <a:ln>
            <a:solidFill>
              <a:srgbClr val="01718A"/>
            </a:solidFill>
          </a:ln>
        </p:spPr>
      </p:pic>
      <p:pic>
        <p:nvPicPr>
          <p:cNvPr id="3" name="Picture 2">
            <a:extLst>
              <a:ext uri="{FF2B5EF4-FFF2-40B4-BE49-F238E27FC236}">
                <a16:creationId xmlns:a16="http://schemas.microsoft.com/office/drawing/2014/main" id="{2895DD20-DD0B-C1F3-55DD-40F67FB45D45}"/>
              </a:ext>
            </a:extLst>
          </p:cNvPr>
          <p:cNvPicPr>
            <a:picLocks noChangeAspect="1"/>
          </p:cNvPicPr>
          <p:nvPr/>
        </p:nvPicPr>
        <p:blipFill>
          <a:blip r:embed="rId6"/>
          <a:srcRect l="38544" r="38187"/>
          <a:stretch>
            <a:fillRect/>
          </a:stretch>
        </p:blipFill>
        <p:spPr>
          <a:xfrm>
            <a:off x="188764" y="81108"/>
            <a:ext cx="1091133" cy="1099051"/>
          </a:xfrm>
          <a:prstGeom prst="rect">
            <a:avLst/>
          </a:prstGeom>
        </p:spPr>
      </p:pic>
      <p:pic>
        <p:nvPicPr>
          <p:cNvPr id="4" name="Recorded Sound">
            <a:hlinkClick r:id="" action="ppaction://media"/>
            <a:extLst>
              <a:ext uri="{FF2B5EF4-FFF2-40B4-BE49-F238E27FC236}">
                <a16:creationId xmlns:a16="http://schemas.microsoft.com/office/drawing/2014/main" id="{4B43CAFD-7119-D413-CC72-A4D4A18EDB6D}"/>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88764" y="4898615"/>
            <a:ext cx="130810" cy="13081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57053"/>
    </mc:Choice>
    <mc:Fallback>
      <p:transition spd="slow" advTm="570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705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9"/>
        <p:cNvGrpSpPr/>
        <p:nvPr/>
      </p:nvGrpSpPr>
      <p:grpSpPr>
        <a:xfrm>
          <a:off x="0" y="0"/>
          <a:ext cx="0" cy="0"/>
          <a:chOff x="0" y="0"/>
          <a:chExt cx="0" cy="0"/>
        </a:xfrm>
      </p:grpSpPr>
      <p:sp>
        <p:nvSpPr>
          <p:cNvPr id="70" name="Google Shape;70;p15"/>
          <p:cNvSpPr txBox="1">
            <a:spLocks noGrp="1"/>
          </p:cNvSpPr>
          <p:nvPr>
            <p:ph type="subTitle" idx="1"/>
          </p:nvPr>
        </p:nvSpPr>
        <p:spPr>
          <a:xfrm>
            <a:off x="1918648" y="402100"/>
            <a:ext cx="7773992" cy="792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1018"/>
              <a:buNone/>
            </a:pPr>
            <a:r>
              <a:rPr lang="en" sz="2875" b="1" dirty="0">
                <a:solidFill>
                  <a:srgbClr val="01718A"/>
                </a:solidFill>
              </a:rPr>
              <a:t>Overview of Program Review Process</a:t>
            </a:r>
            <a:endParaRPr sz="2875" b="1" dirty="0">
              <a:solidFill>
                <a:srgbClr val="01718A"/>
              </a:solidFill>
            </a:endParaRPr>
          </a:p>
        </p:txBody>
      </p:sp>
      <p:sp>
        <p:nvSpPr>
          <p:cNvPr id="73" name="Google Shape;73;p15"/>
          <p:cNvSpPr txBox="1"/>
          <p:nvPr/>
        </p:nvSpPr>
        <p:spPr>
          <a:xfrm>
            <a:off x="119270" y="1478165"/>
            <a:ext cx="8889155" cy="3331651"/>
          </a:xfrm>
          <a:prstGeom prst="rect">
            <a:avLst/>
          </a:prstGeom>
          <a:noFill/>
          <a:ln>
            <a:noFill/>
          </a:ln>
        </p:spPr>
        <p:txBody>
          <a:bodyPr spcFirstLastPara="1" wrap="square" lIns="91425" tIns="91425" rIns="91425" bIns="91425" anchor="t" anchorCtr="0">
            <a:spAutoFit/>
          </a:bodyPr>
          <a:lstStyle/>
          <a:p>
            <a:pPr fontAlgn="t">
              <a:lnSpc>
                <a:spcPct val="150000"/>
              </a:lnSpc>
              <a:buNone/>
            </a:pPr>
            <a:r>
              <a:rPr lang="en-CA" dirty="0">
                <a:latin typeface="+mn-lt"/>
              </a:rPr>
              <a:t>By September 13</a:t>
            </a:r>
            <a:r>
              <a:rPr lang="en-CA" baseline="30000" dirty="0">
                <a:latin typeface="+mn-lt"/>
              </a:rPr>
              <a:t>th</a:t>
            </a:r>
            <a:r>
              <a:rPr lang="en-CA" dirty="0">
                <a:latin typeface="+mn-lt"/>
              </a:rPr>
              <a:t> each Program Reviewer will have received an email from the ACPA27 team outlining their assigned program proposals. Reviewers will be assigned between 5 and 10 proposals to evaluate during the review period of September 13-28, 2026.</a:t>
            </a:r>
          </a:p>
          <a:p>
            <a:pPr fontAlgn="t">
              <a:lnSpc>
                <a:spcPct val="150000"/>
              </a:lnSpc>
              <a:buNone/>
            </a:pPr>
            <a:endParaRPr lang="en-CA" dirty="0">
              <a:latin typeface="+mn-lt"/>
            </a:endParaRPr>
          </a:p>
          <a:p>
            <a:pPr fontAlgn="t">
              <a:lnSpc>
                <a:spcPct val="150000"/>
              </a:lnSpc>
              <a:buNone/>
            </a:pPr>
            <a:r>
              <a:rPr lang="en-CA" dirty="0">
                <a:latin typeface="+mn-lt"/>
              </a:rPr>
              <a:t>Program Reviewers will use the </a:t>
            </a:r>
            <a:r>
              <a:rPr lang="en-CA" dirty="0">
                <a:latin typeface="+mn-lt"/>
                <a:hlinkClick r:id="rId5"/>
              </a:rPr>
              <a:t>ACPA27 Program Reviewer Portal </a:t>
            </a:r>
            <a:r>
              <a:rPr lang="en-CA" dirty="0">
                <a:latin typeface="+mn-lt"/>
              </a:rPr>
              <a:t>to access and review their assigned proposals. To support a consistent and equitable review process, reviewers are encouraged to consult the appropriate rubric when evaluating submissions:</a:t>
            </a:r>
          </a:p>
          <a:p>
            <a:pPr fontAlgn="t">
              <a:lnSpc>
                <a:spcPct val="150000"/>
              </a:lnSpc>
            </a:pPr>
            <a:endParaRPr lang="en-CA" sz="900" dirty="0"/>
          </a:p>
          <a:p>
            <a:pPr fontAlgn="t">
              <a:lnSpc>
                <a:spcPts val="1500"/>
              </a:lnSpc>
              <a:buNone/>
            </a:pPr>
            <a:r>
              <a:rPr lang="en-CA" dirty="0">
                <a:latin typeface="+mn-lt"/>
              </a:rPr>
              <a:t>Please use the rubric that matches your proposal type (next slide). </a:t>
            </a:r>
          </a:p>
          <a:p>
            <a:pPr marL="0" lvl="0" indent="0" algn="l" rtl="0">
              <a:lnSpc>
                <a:spcPct val="150000"/>
              </a:lnSpc>
              <a:spcBef>
                <a:spcPts val="0"/>
              </a:spcBef>
              <a:spcAft>
                <a:spcPts val="0"/>
              </a:spcAft>
              <a:buNone/>
            </a:pPr>
            <a:endParaRPr sz="2100" dirty="0"/>
          </a:p>
        </p:txBody>
      </p:sp>
      <p:pic>
        <p:nvPicPr>
          <p:cNvPr id="9" name="Google Shape;143;p22" descr="File:Solid purple.svg - Wikimedia Commons">
            <a:extLst>
              <a:ext uri="{FF2B5EF4-FFF2-40B4-BE49-F238E27FC236}">
                <a16:creationId xmlns:a16="http://schemas.microsoft.com/office/drawing/2014/main" id="{34128952-FDE0-2DE4-C2D7-60CEFEBFAC30}"/>
              </a:ext>
            </a:extLst>
          </p:cNvPr>
          <p:cNvPicPr preferRelativeResize="0"/>
          <p:nvPr/>
        </p:nvPicPr>
        <p:blipFill rotWithShape="1">
          <a:blip r:embed="rId6">
            <a:clrChange>
              <a:clrFrom>
                <a:srgbClr val="660099"/>
              </a:clrFrom>
              <a:clrTo>
                <a:srgbClr val="660099">
                  <a:alpha val="0"/>
                </a:srgbClr>
              </a:clrTo>
            </a:clrChange>
            <a:alphaModFix/>
            <a:duotone>
              <a:prstClr val="black"/>
              <a:srgbClr val="D9C3A5">
                <a:tint val="50000"/>
                <a:satMod val="180000"/>
              </a:srgbClr>
            </a:duotone>
          </a:blip>
          <a:srcRect r="72339"/>
          <a:stretch/>
        </p:blipFill>
        <p:spPr>
          <a:xfrm>
            <a:off x="0" y="4773099"/>
            <a:ext cx="9144000" cy="370401"/>
          </a:xfrm>
          <a:prstGeom prst="rect">
            <a:avLst/>
          </a:prstGeom>
          <a:solidFill>
            <a:srgbClr val="01718A"/>
          </a:solidFill>
          <a:ln>
            <a:solidFill>
              <a:srgbClr val="01718A"/>
            </a:solidFill>
          </a:ln>
        </p:spPr>
      </p:pic>
      <p:pic>
        <p:nvPicPr>
          <p:cNvPr id="3" name="Picture 2">
            <a:extLst>
              <a:ext uri="{FF2B5EF4-FFF2-40B4-BE49-F238E27FC236}">
                <a16:creationId xmlns:a16="http://schemas.microsoft.com/office/drawing/2014/main" id="{0EE9A9E2-B9AA-7B52-1BA8-CA9278026011}"/>
              </a:ext>
            </a:extLst>
          </p:cNvPr>
          <p:cNvPicPr>
            <a:picLocks noChangeAspect="1"/>
          </p:cNvPicPr>
          <p:nvPr/>
        </p:nvPicPr>
        <p:blipFill>
          <a:blip r:embed="rId7"/>
          <a:srcRect l="38544" r="38187"/>
          <a:stretch>
            <a:fillRect/>
          </a:stretch>
        </p:blipFill>
        <p:spPr>
          <a:xfrm>
            <a:off x="188764" y="81108"/>
            <a:ext cx="1091133" cy="1099051"/>
          </a:xfrm>
          <a:prstGeom prst="rect">
            <a:avLst/>
          </a:prstGeom>
        </p:spPr>
      </p:pic>
      <p:pic>
        <p:nvPicPr>
          <p:cNvPr id="12" name="Recorded Sound">
            <a:hlinkClick r:id="" action="ppaction://media"/>
            <a:extLst>
              <a:ext uri="{FF2B5EF4-FFF2-40B4-BE49-F238E27FC236}">
                <a16:creationId xmlns:a16="http://schemas.microsoft.com/office/drawing/2014/main" id="{6DC858D3-BD96-B04E-4FFD-AD48A24FCD19}"/>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279670" y="4894462"/>
            <a:ext cx="213360" cy="21336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272"/>
    </mc:Choice>
    <mc:Fallback>
      <p:transition spd="slow" advTm="12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28233"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7"/>
        <p:cNvGrpSpPr/>
        <p:nvPr/>
      </p:nvGrpSpPr>
      <p:grpSpPr>
        <a:xfrm>
          <a:off x="0" y="0"/>
          <a:ext cx="0" cy="0"/>
          <a:chOff x="0" y="0"/>
          <a:chExt cx="0" cy="0"/>
        </a:xfrm>
      </p:grpSpPr>
      <p:sp>
        <p:nvSpPr>
          <p:cNvPr id="78" name="Google Shape;78;p16"/>
          <p:cNvSpPr txBox="1">
            <a:spLocks noGrp="1"/>
          </p:cNvSpPr>
          <p:nvPr>
            <p:ph type="subTitle" idx="1"/>
          </p:nvPr>
        </p:nvSpPr>
        <p:spPr>
          <a:xfrm>
            <a:off x="1996000" y="521500"/>
            <a:ext cx="6229800" cy="7926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r>
              <a:rPr lang="en" sz="3700" b="1" dirty="0">
                <a:solidFill>
                  <a:srgbClr val="01718A"/>
                </a:solidFill>
              </a:rPr>
              <a:t>Rubrics</a:t>
            </a:r>
            <a:endParaRPr sz="3700" b="1" dirty="0">
              <a:solidFill>
                <a:srgbClr val="01718A"/>
              </a:solidFill>
            </a:endParaRPr>
          </a:p>
        </p:txBody>
      </p:sp>
      <p:sp>
        <p:nvSpPr>
          <p:cNvPr id="81" name="Google Shape;81;p16"/>
          <p:cNvSpPr txBox="1"/>
          <p:nvPr/>
        </p:nvSpPr>
        <p:spPr>
          <a:xfrm>
            <a:off x="188764" y="1397750"/>
            <a:ext cx="8686500" cy="3157757"/>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en" dirty="0">
                <a:solidFill>
                  <a:schemeClr val="dk1"/>
                </a:solidFill>
                <a:highlight>
                  <a:srgbClr val="FFFFFF"/>
                </a:highlight>
              </a:rPr>
              <a:t>To make the work of reviewing easier and more straightforward, the ACPA26 team has provided rubrics to assist reviewers in determining whether a program meets the criteria set by the team for inclusion in the ACPA27 Curriculum. Rubrics can be accessed at the links below:</a:t>
            </a:r>
            <a:endParaRPr dirty="0">
              <a:solidFill>
                <a:schemeClr val="dk1"/>
              </a:solidFill>
              <a:highlight>
                <a:srgbClr val="FFFFFF"/>
              </a:highlight>
            </a:endParaRPr>
          </a:p>
          <a:p>
            <a:pPr marL="457200" lvl="0" indent="-317500" algn="l" rtl="0">
              <a:lnSpc>
                <a:spcPct val="115000"/>
              </a:lnSpc>
              <a:spcBef>
                <a:spcPts val="0"/>
              </a:spcBef>
              <a:spcAft>
                <a:spcPts val="0"/>
              </a:spcAft>
              <a:buClr>
                <a:schemeClr val="dk1"/>
              </a:buClr>
              <a:buSzPts val="1400"/>
              <a:buChar char="●"/>
            </a:pPr>
            <a:r>
              <a:rPr lang="en" u="sng" dirty="0">
                <a:solidFill>
                  <a:schemeClr val="hlink"/>
                </a:solidFill>
                <a:highlight>
                  <a:srgbClr val="FFFFFF"/>
                </a:highlight>
                <a:hlinkClick r:id="rId5"/>
              </a:rPr>
              <a:t>Educational Session Rubric </a:t>
            </a:r>
            <a:endParaRPr dirty="0">
              <a:solidFill>
                <a:schemeClr val="dk1"/>
              </a:solidFill>
              <a:highlight>
                <a:srgbClr val="FFFFFF"/>
              </a:highlight>
            </a:endParaRPr>
          </a:p>
          <a:p>
            <a:pPr marL="457200" lvl="0" indent="-317500" algn="l" rtl="0">
              <a:lnSpc>
                <a:spcPct val="115000"/>
              </a:lnSpc>
              <a:spcBef>
                <a:spcPts val="0"/>
              </a:spcBef>
              <a:spcAft>
                <a:spcPts val="0"/>
              </a:spcAft>
              <a:buClr>
                <a:schemeClr val="dk1"/>
              </a:buClr>
              <a:buSzPts val="1400"/>
              <a:buChar char="●"/>
            </a:pPr>
            <a:r>
              <a:rPr lang="en" u="sng" dirty="0">
                <a:solidFill>
                  <a:schemeClr val="hlink"/>
                </a:solidFill>
                <a:highlight>
                  <a:srgbClr val="FFFFFF"/>
                </a:highlight>
                <a:hlinkClick r:id="rId6"/>
              </a:rPr>
              <a:t>Scholarship Session Rubric</a:t>
            </a:r>
            <a:r>
              <a:rPr lang="en" dirty="0">
                <a:solidFill>
                  <a:schemeClr val="dk1"/>
                </a:solidFill>
                <a:highlight>
                  <a:srgbClr val="FFFFFF"/>
                </a:highlight>
              </a:rPr>
              <a:t> </a:t>
            </a:r>
            <a:endParaRPr dirty="0">
              <a:solidFill>
                <a:schemeClr val="dk1"/>
              </a:solidFill>
              <a:highlight>
                <a:srgbClr val="FFFFFF"/>
              </a:highlight>
            </a:endParaRPr>
          </a:p>
          <a:p>
            <a:pPr marL="0" lvl="0" indent="0" algn="l" rtl="0">
              <a:lnSpc>
                <a:spcPct val="115000"/>
              </a:lnSpc>
              <a:spcBef>
                <a:spcPts val="0"/>
              </a:spcBef>
              <a:spcAft>
                <a:spcPts val="0"/>
              </a:spcAft>
              <a:buNone/>
            </a:pPr>
            <a:endParaRPr dirty="0">
              <a:solidFill>
                <a:schemeClr val="dk1"/>
              </a:solidFill>
              <a:highlight>
                <a:srgbClr val="FFFFFF"/>
              </a:highlight>
            </a:endParaRPr>
          </a:p>
          <a:p>
            <a:pPr marL="0" lvl="0" indent="0" algn="l" rtl="0">
              <a:lnSpc>
                <a:spcPct val="115000"/>
              </a:lnSpc>
              <a:spcBef>
                <a:spcPts val="0"/>
              </a:spcBef>
              <a:spcAft>
                <a:spcPts val="0"/>
              </a:spcAft>
              <a:buNone/>
            </a:pPr>
            <a:r>
              <a:rPr lang="en" dirty="0">
                <a:solidFill>
                  <a:schemeClr val="dk1"/>
                </a:solidFill>
                <a:highlight>
                  <a:srgbClr val="FFFFFF"/>
                </a:highlight>
              </a:rPr>
              <a:t>Education Session Categories:</a:t>
            </a:r>
            <a:endParaRPr dirty="0">
              <a:solidFill>
                <a:schemeClr val="dk1"/>
              </a:solidFill>
              <a:highlight>
                <a:srgbClr val="FFFFFF"/>
              </a:highlight>
            </a:endParaRPr>
          </a:p>
          <a:p>
            <a:pPr marL="457200" lvl="0" indent="-317500" algn="l" rtl="0">
              <a:lnSpc>
                <a:spcPct val="115000"/>
              </a:lnSpc>
              <a:spcBef>
                <a:spcPts val="0"/>
              </a:spcBef>
              <a:spcAft>
                <a:spcPts val="0"/>
              </a:spcAft>
              <a:buClr>
                <a:schemeClr val="dk1"/>
              </a:buClr>
              <a:buSzPts val="1400"/>
              <a:buChar char="●"/>
            </a:pPr>
            <a:r>
              <a:rPr lang="en" dirty="0">
                <a:solidFill>
                  <a:schemeClr val="dk1"/>
                </a:solidFill>
                <a:highlight>
                  <a:srgbClr val="FFFFFF"/>
                </a:highlight>
              </a:rPr>
              <a:t>Key Takeaways </a:t>
            </a:r>
            <a:endParaRPr dirty="0">
              <a:solidFill>
                <a:schemeClr val="dk1"/>
              </a:solidFill>
              <a:highlight>
                <a:srgbClr val="FFFFFF"/>
              </a:highlight>
            </a:endParaRPr>
          </a:p>
          <a:p>
            <a:pPr marL="457200" lvl="0" indent="-317500" algn="l" rtl="0">
              <a:lnSpc>
                <a:spcPct val="115000"/>
              </a:lnSpc>
              <a:spcBef>
                <a:spcPts val="0"/>
              </a:spcBef>
              <a:spcAft>
                <a:spcPts val="0"/>
              </a:spcAft>
              <a:buClr>
                <a:schemeClr val="dk1"/>
              </a:buClr>
              <a:buSzPts val="1400"/>
              <a:buChar char="●"/>
            </a:pPr>
            <a:r>
              <a:rPr lang="en" dirty="0">
                <a:solidFill>
                  <a:schemeClr val="dk1"/>
                </a:solidFill>
                <a:highlight>
                  <a:srgbClr val="FFFFFF"/>
                </a:highlight>
              </a:rPr>
              <a:t>Outline, Descriptions, and Time Allocation </a:t>
            </a:r>
            <a:endParaRPr dirty="0">
              <a:solidFill>
                <a:schemeClr val="dk1"/>
              </a:solidFill>
              <a:highlight>
                <a:srgbClr val="FFFFFF"/>
              </a:highlight>
            </a:endParaRPr>
          </a:p>
          <a:p>
            <a:pPr marL="457200" lvl="0" indent="-317500" algn="l" rtl="0">
              <a:lnSpc>
                <a:spcPct val="115000"/>
              </a:lnSpc>
              <a:spcBef>
                <a:spcPts val="0"/>
              </a:spcBef>
              <a:spcAft>
                <a:spcPts val="0"/>
              </a:spcAft>
              <a:buClr>
                <a:schemeClr val="dk1"/>
              </a:buClr>
              <a:buSzPts val="1400"/>
              <a:buChar char="●"/>
            </a:pPr>
            <a:r>
              <a:rPr lang="en" dirty="0">
                <a:solidFill>
                  <a:schemeClr val="dk1"/>
                </a:solidFill>
                <a:highlight>
                  <a:srgbClr val="FFFFFF"/>
                </a:highlight>
              </a:rPr>
              <a:t>Relevance </a:t>
            </a:r>
            <a:endParaRPr dirty="0">
              <a:solidFill>
                <a:schemeClr val="dk1"/>
              </a:solidFill>
              <a:highlight>
                <a:srgbClr val="FFFFFF"/>
              </a:highlight>
            </a:endParaRPr>
          </a:p>
          <a:p>
            <a:pPr marL="457200" lvl="0" indent="-317500" algn="l" rtl="0">
              <a:lnSpc>
                <a:spcPct val="115000"/>
              </a:lnSpc>
              <a:spcBef>
                <a:spcPts val="0"/>
              </a:spcBef>
              <a:spcAft>
                <a:spcPts val="0"/>
              </a:spcAft>
              <a:buClr>
                <a:schemeClr val="dk1"/>
              </a:buClr>
              <a:buSzPts val="1400"/>
              <a:buChar char="●"/>
            </a:pPr>
            <a:r>
              <a:rPr lang="en" dirty="0">
                <a:solidFill>
                  <a:schemeClr val="dk1"/>
                </a:solidFill>
                <a:highlight>
                  <a:srgbClr val="FFFFFF"/>
                </a:highlight>
              </a:rPr>
              <a:t>Connection to ACPA’s Core Values including the Strategic Imperative for Racial Justice &amp; Decolonization</a:t>
            </a:r>
            <a:endParaRPr dirty="0">
              <a:solidFill>
                <a:schemeClr val="dk1"/>
              </a:solidFill>
              <a:highlight>
                <a:srgbClr val="FFFFFF"/>
              </a:highlight>
            </a:endParaRPr>
          </a:p>
        </p:txBody>
      </p:sp>
      <p:pic>
        <p:nvPicPr>
          <p:cNvPr id="7" name="Google Shape;143;p22" descr="File:Solid purple.svg - Wikimedia Commons">
            <a:extLst>
              <a:ext uri="{FF2B5EF4-FFF2-40B4-BE49-F238E27FC236}">
                <a16:creationId xmlns:a16="http://schemas.microsoft.com/office/drawing/2014/main" id="{52BC7EAD-D552-7F81-23CF-B69A48564148}"/>
              </a:ext>
            </a:extLst>
          </p:cNvPr>
          <p:cNvPicPr preferRelativeResize="0"/>
          <p:nvPr/>
        </p:nvPicPr>
        <p:blipFill rotWithShape="1">
          <a:blip r:embed="rId7">
            <a:clrChange>
              <a:clrFrom>
                <a:srgbClr val="660099"/>
              </a:clrFrom>
              <a:clrTo>
                <a:srgbClr val="660099">
                  <a:alpha val="0"/>
                </a:srgbClr>
              </a:clrTo>
            </a:clrChange>
            <a:alphaModFix/>
            <a:duotone>
              <a:prstClr val="black"/>
              <a:srgbClr val="D9C3A5">
                <a:tint val="50000"/>
                <a:satMod val="180000"/>
              </a:srgbClr>
            </a:duotone>
          </a:blip>
          <a:srcRect r="72339"/>
          <a:stretch/>
        </p:blipFill>
        <p:spPr>
          <a:xfrm>
            <a:off x="0" y="4773099"/>
            <a:ext cx="9144000" cy="370401"/>
          </a:xfrm>
          <a:prstGeom prst="rect">
            <a:avLst/>
          </a:prstGeom>
          <a:solidFill>
            <a:srgbClr val="01718A"/>
          </a:solidFill>
          <a:ln>
            <a:solidFill>
              <a:srgbClr val="01718A"/>
            </a:solidFill>
          </a:ln>
        </p:spPr>
      </p:pic>
      <p:pic>
        <p:nvPicPr>
          <p:cNvPr id="4" name="Picture 3">
            <a:extLst>
              <a:ext uri="{FF2B5EF4-FFF2-40B4-BE49-F238E27FC236}">
                <a16:creationId xmlns:a16="http://schemas.microsoft.com/office/drawing/2014/main" id="{0B16A646-35AA-347B-A494-47D505DECB7B}"/>
              </a:ext>
            </a:extLst>
          </p:cNvPr>
          <p:cNvPicPr>
            <a:picLocks noChangeAspect="1"/>
          </p:cNvPicPr>
          <p:nvPr/>
        </p:nvPicPr>
        <p:blipFill>
          <a:blip r:embed="rId8"/>
          <a:srcRect l="38544" r="38187"/>
          <a:stretch>
            <a:fillRect/>
          </a:stretch>
        </p:blipFill>
        <p:spPr>
          <a:xfrm>
            <a:off x="188764" y="81108"/>
            <a:ext cx="1091133" cy="1099051"/>
          </a:xfrm>
          <a:prstGeom prst="rect">
            <a:avLst/>
          </a:prstGeom>
        </p:spPr>
      </p:pic>
      <p:pic>
        <p:nvPicPr>
          <p:cNvPr id="6" name="Recorded Sound">
            <a:hlinkClick r:id="" action="ppaction://media"/>
            <a:extLst>
              <a:ext uri="{FF2B5EF4-FFF2-40B4-BE49-F238E27FC236}">
                <a16:creationId xmlns:a16="http://schemas.microsoft.com/office/drawing/2014/main" id="{4059BD7E-8D7F-B069-EAC9-ECB762518A7D}"/>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88764" y="4856699"/>
            <a:ext cx="203200" cy="2032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7494"/>
    </mc:Choice>
    <mc:Fallback>
      <p:transition spd="slow" advTm="1749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041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5"/>
        <p:cNvGrpSpPr/>
        <p:nvPr/>
      </p:nvGrpSpPr>
      <p:grpSpPr>
        <a:xfrm>
          <a:off x="0" y="0"/>
          <a:ext cx="0" cy="0"/>
          <a:chOff x="0" y="0"/>
          <a:chExt cx="0" cy="0"/>
        </a:xfrm>
      </p:grpSpPr>
      <p:sp>
        <p:nvSpPr>
          <p:cNvPr id="86" name="Google Shape;86;p17"/>
          <p:cNvSpPr txBox="1">
            <a:spLocks noGrp="1"/>
          </p:cNvSpPr>
          <p:nvPr>
            <p:ph type="subTitle" idx="1"/>
          </p:nvPr>
        </p:nvSpPr>
        <p:spPr>
          <a:xfrm>
            <a:off x="1424700" y="0"/>
            <a:ext cx="7719300" cy="792600"/>
          </a:xfrm>
          <a:prstGeom prst="rect">
            <a:avLst/>
          </a:prstGeom>
        </p:spPr>
        <p:txBody>
          <a:bodyPr spcFirstLastPara="1" wrap="square" lIns="91425" tIns="91425" rIns="91425" bIns="91425" anchor="t" anchorCtr="0">
            <a:normAutofit fontScale="92500"/>
          </a:bodyPr>
          <a:lstStyle/>
          <a:p>
            <a:pPr marL="0" lvl="0" indent="0" algn="ctr" rtl="0">
              <a:spcBef>
                <a:spcPts val="0"/>
              </a:spcBef>
              <a:spcAft>
                <a:spcPts val="0"/>
              </a:spcAft>
              <a:buNone/>
            </a:pPr>
            <a:r>
              <a:rPr lang="en" b="1" dirty="0">
                <a:solidFill>
                  <a:srgbClr val="01718A"/>
                </a:solidFill>
              </a:rPr>
              <a:t>Step 1: Signing Into the Call for Reviewers Page</a:t>
            </a:r>
            <a:endParaRPr b="1" dirty="0">
              <a:solidFill>
                <a:srgbClr val="01718A"/>
              </a:solidFill>
            </a:endParaRPr>
          </a:p>
        </p:txBody>
      </p:sp>
      <p:sp>
        <p:nvSpPr>
          <p:cNvPr id="89" name="Google Shape;89;p17"/>
          <p:cNvSpPr txBox="1"/>
          <p:nvPr/>
        </p:nvSpPr>
        <p:spPr>
          <a:xfrm>
            <a:off x="188764" y="1136888"/>
            <a:ext cx="4070816" cy="104641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dirty="0"/>
              <a:t>Reviewers can access the Reviewer Service Center by going to the ACPA27 Convention website, clicking “Curriculum” and selecting “</a:t>
            </a:r>
            <a:r>
              <a:rPr lang="en" dirty="0">
                <a:hlinkClick r:id="rId7"/>
              </a:rPr>
              <a:t>Sign Up to Serve as a Reviewer</a:t>
            </a:r>
            <a:r>
              <a:rPr lang="en" dirty="0"/>
              <a:t>”</a:t>
            </a:r>
            <a:endParaRPr dirty="0"/>
          </a:p>
        </p:txBody>
      </p:sp>
      <p:pic>
        <p:nvPicPr>
          <p:cNvPr id="5" name="Picture 4">
            <a:extLst>
              <a:ext uri="{FF2B5EF4-FFF2-40B4-BE49-F238E27FC236}">
                <a16:creationId xmlns:a16="http://schemas.microsoft.com/office/drawing/2014/main" id="{31473113-A66F-BD56-435C-E3C6A8B4289B}"/>
              </a:ext>
            </a:extLst>
          </p:cNvPr>
          <p:cNvPicPr>
            <a:picLocks noChangeAspect="1"/>
          </p:cNvPicPr>
          <p:nvPr/>
        </p:nvPicPr>
        <p:blipFill>
          <a:blip r:embed="rId8"/>
          <a:stretch>
            <a:fillRect/>
          </a:stretch>
        </p:blipFill>
        <p:spPr>
          <a:xfrm>
            <a:off x="254000" y="2251781"/>
            <a:ext cx="4813086" cy="2343079"/>
          </a:xfrm>
          <a:prstGeom prst="rect">
            <a:avLst/>
          </a:prstGeom>
        </p:spPr>
      </p:pic>
      <p:pic>
        <p:nvPicPr>
          <p:cNvPr id="7" name="Google Shape;100;p18" descr="File:Solid purple.svg - Wikimedia Commons">
            <a:extLst>
              <a:ext uri="{FF2B5EF4-FFF2-40B4-BE49-F238E27FC236}">
                <a16:creationId xmlns:a16="http://schemas.microsoft.com/office/drawing/2014/main" id="{2401E7FF-43AF-ED3E-592A-223ED34BEF8A}"/>
              </a:ext>
            </a:extLst>
          </p:cNvPr>
          <p:cNvPicPr preferRelativeResize="0"/>
          <p:nvPr/>
        </p:nvPicPr>
        <p:blipFill rotWithShape="1">
          <a:blip r:embed="rId9">
            <a:alphaModFix/>
          </a:blip>
          <a:srcRect r="72339"/>
          <a:stretch/>
        </p:blipFill>
        <p:spPr>
          <a:xfrm>
            <a:off x="0" y="4902200"/>
            <a:ext cx="9144000" cy="241301"/>
          </a:xfrm>
          <a:prstGeom prst="rect">
            <a:avLst/>
          </a:prstGeom>
          <a:noFill/>
          <a:ln>
            <a:noFill/>
          </a:ln>
        </p:spPr>
      </p:pic>
      <p:pic>
        <p:nvPicPr>
          <p:cNvPr id="9" name="Google Shape;143;p22" descr="File:Solid purple.svg - Wikimedia Commons">
            <a:extLst>
              <a:ext uri="{FF2B5EF4-FFF2-40B4-BE49-F238E27FC236}">
                <a16:creationId xmlns:a16="http://schemas.microsoft.com/office/drawing/2014/main" id="{E19FF2E3-5C0E-4FB4-E993-5ABB947A6198}"/>
              </a:ext>
            </a:extLst>
          </p:cNvPr>
          <p:cNvPicPr preferRelativeResize="0"/>
          <p:nvPr/>
        </p:nvPicPr>
        <p:blipFill rotWithShape="1">
          <a:blip r:embed="rId9">
            <a:clrChange>
              <a:clrFrom>
                <a:srgbClr val="660099"/>
              </a:clrFrom>
              <a:clrTo>
                <a:srgbClr val="660099">
                  <a:alpha val="0"/>
                </a:srgbClr>
              </a:clrTo>
            </a:clrChange>
            <a:alphaModFix/>
            <a:duotone>
              <a:prstClr val="black"/>
              <a:srgbClr val="D9C3A5">
                <a:tint val="50000"/>
                <a:satMod val="180000"/>
              </a:srgbClr>
            </a:duotone>
          </a:blip>
          <a:srcRect r="72339"/>
          <a:stretch/>
        </p:blipFill>
        <p:spPr>
          <a:xfrm>
            <a:off x="0" y="4773099"/>
            <a:ext cx="9144000" cy="370401"/>
          </a:xfrm>
          <a:prstGeom prst="rect">
            <a:avLst/>
          </a:prstGeom>
          <a:solidFill>
            <a:srgbClr val="01718A"/>
          </a:solidFill>
          <a:ln>
            <a:solidFill>
              <a:srgbClr val="01718A"/>
            </a:solidFill>
          </a:ln>
        </p:spPr>
      </p:pic>
      <p:pic>
        <p:nvPicPr>
          <p:cNvPr id="4" name="Picture 3">
            <a:extLst>
              <a:ext uri="{FF2B5EF4-FFF2-40B4-BE49-F238E27FC236}">
                <a16:creationId xmlns:a16="http://schemas.microsoft.com/office/drawing/2014/main" id="{D80CF945-3C93-2AE3-27C5-B8EC3B1D4EF0}"/>
              </a:ext>
            </a:extLst>
          </p:cNvPr>
          <p:cNvPicPr>
            <a:picLocks noChangeAspect="1"/>
          </p:cNvPicPr>
          <p:nvPr/>
        </p:nvPicPr>
        <p:blipFill>
          <a:blip r:embed="rId10"/>
          <a:srcRect l="38544" r="38187"/>
          <a:stretch>
            <a:fillRect/>
          </a:stretch>
        </p:blipFill>
        <p:spPr>
          <a:xfrm>
            <a:off x="188764" y="81108"/>
            <a:ext cx="1091133" cy="1099051"/>
          </a:xfrm>
          <a:prstGeom prst="rect">
            <a:avLst/>
          </a:prstGeom>
        </p:spPr>
      </p:pic>
      <p:pic>
        <p:nvPicPr>
          <p:cNvPr id="6" name="Recorded Sound">
            <a:hlinkClick r:id="" action="ppaction://media"/>
            <a:extLst>
              <a:ext uri="{FF2B5EF4-FFF2-40B4-BE49-F238E27FC236}">
                <a16:creationId xmlns:a16="http://schemas.microsoft.com/office/drawing/2014/main" id="{7D7FFF9C-54CC-EFF0-492A-D620F2853A13}"/>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254000" y="4902199"/>
            <a:ext cx="203200" cy="203200"/>
          </a:xfrm>
          <a:prstGeom prst="rect">
            <a:avLst/>
          </a:prstGeom>
        </p:spPr>
      </p:pic>
      <p:pic>
        <p:nvPicPr>
          <p:cNvPr id="8" name="Recorded Sound">
            <a:hlinkClick r:id="" action="ppaction://media"/>
            <a:extLst>
              <a:ext uri="{FF2B5EF4-FFF2-40B4-BE49-F238E27FC236}">
                <a16:creationId xmlns:a16="http://schemas.microsoft.com/office/drawing/2014/main" id="{982BC772-BED6-4FD4-5C96-82AF33FE2135}"/>
              </a:ext>
            </a:extLst>
          </p:cNvPr>
          <p:cNvPicPr>
            <a:picLocks noChangeAspect="1"/>
          </p:cNvPicPr>
          <p:nvPr>
            <a:audioFile r:link="rId4"/>
            <p:extLst>
              <p:ext uri="{DAA4B4D4-6D71-4841-9C94-3DE7FCFB9230}">
                <p14:media xmlns:p14="http://schemas.microsoft.com/office/powerpoint/2010/main" r:embed="rId3"/>
              </p:ext>
            </p:extLst>
          </p:nvPr>
        </p:nvPicPr>
        <p:blipFill>
          <a:blip r:embed="rId11"/>
          <a:stretch>
            <a:fillRect/>
          </a:stretch>
        </p:blipFill>
        <p:spPr>
          <a:xfrm>
            <a:off x="4368800" y="2682240"/>
            <a:ext cx="92710" cy="92710"/>
          </a:xfrm>
          <a:prstGeom prst="rect">
            <a:avLst/>
          </a:prstGeom>
        </p:spPr>
      </p:pic>
      <p:pic>
        <p:nvPicPr>
          <p:cNvPr id="11" name="Picture 10">
            <a:extLst>
              <a:ext uri="{FF2B5EF4-FFF2-40B4-BE49-F238E27FC236}">
                <a16:creationId xmlns:a16="http://schemas.microsoft.com/office/drawing/2014/main" id="{C2326325-D304-C2F2-25AB-2E9A1503A65D}"/>
              </a:ext>
            </a:extLst>
          </p:cNvPr>
          <p:cNvPicPr>
            <a:picLocks noChangeAspect="1"/>
          </p:cNvPicPr>
          <p:nvPr/>
        </p:nvPicPr>
        <p:blipFill>
          <a:blip r:embed="rId12"/>
          <a:srcRect l="25508" t="-2490" r="1068" b="2490"/>
          <a:stretch>
            <a:fillRect/>
          </a:stretch>
        </p:blipFill>
        <p:spPr>
          <a:xfrm>
            <a:off x="4884422" y="630633"/>
            <a:ext cx="3920655" cy="2602287"/>
          </a:xfrm>
          <a:prstGeom prst="rect">
            <a:avLst/>
          </a:prstGeom>
        </p:spPr>
      </p:pic>
      <p:sp>
        <p:nvSpPr>
          <p:cNvPr id="13" name="Google Shape;92;p17">
            <a:extLst>
              <a:ext uri="{FF2B5EF4-FFF2-40B4-BE49-F238E27FC236}">
                <a16:creationId xmlns:a16="http://schemas.microsoft.com/office/drawing/2014/main" id="{0CD8394E-E70C-A3A2-A44E-199E46B93B08}"/>
              </a:ext>
            </a:extLst>
          </p:cNvPr>
          <p:cNvSpPr txBox="1"/>
          <p:nvPr/>
        </p:nvSpPr>
        <p:spPr>
          <a:xfrm>
            <a:off x="5247486" y="3249135"/>
            <a:ext cx="3377190" cy="1107965"/>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500" dirty="0">
                <a:solidFill>
                  <a:schemeClr val="dk1"/>
                </a:solidFill>
              </a:rPr>
              <a:t>Once you have selected “Sign Up to Serve as Reviewer” you will be directed to this page and click on “Start”.</a:t>
            </a:r>
            <a:endParaRPr sz="1500" dirty="0"/>
          </a:p>
        </p:txBody>
      </p:sp>
    </p:spTree>
  </p:cSld>
  <p:clrMapOvr>
    <a:masterClrMapping/>
  </p:clrMapOvr>
  <mc:AlternateContent xmlns:mc="http://schemas.openxmlformats.org/markup-compatibility/2006">
    <mc:Choice xmlns:p14="http://schemas.microsoft.com/office/powerpoint/2010/main" Requires="p14">
      <p:transition spd="slow" p14:dur="2000" advTm="35748"/>
    </mc:Choice>
    <mc:Fallback>
      <p:transition spd="slow" advTm="3574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5748" fill="hold"/>
                                        <p:tgtEl>
                                          <p:spTgt spid="6"/>
                                        </p:tgtEl>
                                      </p:cBhvr>
                                    </p:cmd>
                                  </p:childTnLst>
                                </p:cTn>
                              </p:par>
                            </p:childTnLst>
                          </p:cTn>
                        </p:par>
                        <p:par>
                          <p:cTn id="7" fill="hold">
                            <p:stCondLst>
                              <p:cond delay="35748"/>
                            </p:stCondLst>
                            <p:childTnLst>
                              <p:par>
                                <p:cTn id="8" presetID="1" presetClass="mediacall" presetSubtype="0" fill="hold" nodeType="afterEffect">
                                  <p:stCondLst>
                                    <p:cond delay="0"/>
                                  </p:stCondLst>
                                  <p:childTnLst>
                                    <p:cmd type="call" cmd="playFrom(0.0)">
                                      <p:cBhvr>
                                        <p:cTn id="9" dur="3402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0" fill="hold" display="0">
                  <p:stCondLst>
                    <p:cond delay="indefinite"/>
                  </p:stCondLst>
                  <p:endCondLst>
                    <p:cond evt="onStopAudio" delay="0">
                      <p:tgtEl>
                        <p:sldTgt/>
                      </p:tgtEl>
                    </p:cond>
                  </p:endCondLst>
                </p:cTn>
                <p:tgtEl>
                  <p:spTgt spid="6"/>
                </p:tgtEl>
              </p:cMediaNode>
            </p:audio>
            <p:audio>
              <p:cMediaNode vol="80000">
                <p:cTn id="11" fill="hold" display="0">
                  <p:stCondLst>
                    <p:cond delay="indefinite"/>
                  </p:stCondLst>
                  <p:endCondLst>
                    <p:cond evt="onStopAudio" delay="0">
                      <p:tgtEl>
                        <p:sldTgt/>
                      </p:tgtEl>
                    </p:cond>
                  </p:endCondLst>
                </p:cTn>
                <p:tgtEl>
                  <p:spTgt spid="8"/>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8"/>
          <p:cNvSpPr txBox="1">
            <a:spLocks noGrp="1"/>
          </p:cNvSpPr>
          <p:nvPr>
            <p:ph type="subTitle" idx="1"/>
          </p:nvPr>
        </p:nvSpPr>
        <p:spPr>
          <a:xfrm>
            <a:off x="1999850" y="-7325"/>
            <a:ext cx="7238700" cy="7926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b="1" dirty="0">
                <a:solidFill>
                  <a:srgbClr val="01718A"/>
                </a:solidFill>
              </a:rPr>
              <a:t>Step 2:Search the </a:t>
            </a:r>
            <a:r>
              <a:rPr lang="en" sz="2750" b="1" dirty="0">
                <a:solidFill>
                  <a:srgbClr val="01718A"/>
                </a:solidFill>
                <a:highlight>
                  <a:srgbClr val="FFFFFF"/>
                </a:highlight>
              </a:rPr>
              <a:t>Call for Reviewers</a:t>
            </a:r>
            <a:endParaRPr sz="2750" b="1" dirty="0">
              <a:solidFill>
                <a:srgbClr val="01718A"/>
              </a:solidFill>
              <a:highlight>
                <a:srgbClr val="FFFFFF"/>
              </a:highlight>
            </a:endParaRPr>
          </a:p>
          <a:p>
            <a:pPr marL="0" lvl="0" indent="0" algn="l" rtl="0">
              <a:spcBef>
                <a:spcPts val="0"/>
              </a:spcBef>
              <a:spcAft>
                <a:spcPts val="0"/>
              </a:spcAft>
              <a:buClr>
                <a:schemeClr val="dk1"/>
              </a:buClr>
              <a:buSzPct val="39286"/>
              <a:buFont typeface="Arial"/>
              <a:buNone/>
            </a:pPr>
            <a:endParaRPr b="1" dirty="0">
              <a:solidFill>
                <a:srgbClr val="351C75"/>
              </a:solidFill>
            </a:endParaRPr>
          </a:p>
        </p:txBody>
      </p:sp>
      <p:pic>
        <p:nvPicPr>
          <p:cNvPr id="5" name="Picture 4">
            <a:extLst>
              <a:ext uri="{FF2B5EF4-FFF2-40B4-BE49-F238E27FC236}">
                <a16:creationId xmlns:a16="http://schemas.microsoft.com/office/drawing/2014/main" id="{C8564604-9613-329E-E030-4A9857FD36F4}"/>
              </a:ext>
            </a:extLst>
          </p:cNvPr>
          <p:cNvPicPr>
            <a:picLocks noChangeAspect="1"/>
          </p:cNvPicPr>
          <p:nvPr/>
        </p:nvPicPr>
        <p:blipFill>
          <a:blip r:embed="rId5"/>
          <a:srcRect b="2784"/>
          <a:stretch>
            <a:fillRect/>
          </a:stretch>
        </p:blipFill>
        <p:spPr>
          <a:xfrm>
            <a:off x="2306023" y="547152"/>
            <a:ext cx="5373877" cy="4207728"/>
          </a:xfrm>
          <a:prstGeom prst="rect">
            <a:avLst/>
          </a:prstGeom>
        </p:spPr>
      </p:pic>
      <p:pic>
        <p:nvPicPr>
          <p:cNvPr id="7" name="Google Shape;143;p22" descr="File:Solid purple.svg - Wikimedia Commons">
            <a:extLst>
              <a:ext uri="{FF2B5EF4-FFF2-40B4-BE49-F238E27FC236}">
                <a16:creationId xmlns:a16="http://schemas.microsoft.com/office/drawing/2014/main" id="{5989FB5D-00BD-5E2D-995C-92AA06F9E692}"/>
              </a:ext>
            </a:extLst>
          </p:cNvPr>
          <p:cNvPicPr preferRelativeResize="0"/>
          <p:nvPr/>
        </p:nvPicPr>
        <p:blipFill rotWithShape="1">
          <a:blip r:embed="rId6">
            <a:clrChange>
              <a:clrFrom>
                <a:srgbClr val="660099"/>
              </a:clrFrom>
              <a:clrTo>
                <a:srgbClr val="660099">
                  <a:alpha val="0"/>
                </a:srgbClr>
              </a:clrTo>
            </a:clrChange>
            <a:alphaModFix/>
            <a:duotone>
              <a:prstClr val="black"/>
              <a:srgbClr val="D9C3A5">
                <a:tint val="50000"/>
                <a:satMod val="180000"/>
              </a:srgbClr>
            </a:duotone>
          </a:blip>
          <a:srcRect r="72339"/>
          <a:stretch/>
        </p:blipFill>
        <p:spPr>
          <a:xfrm>
            <a:off x="0" y="4754880"/>
            <a:ext cx="9144000" cy="370401"/>
          </a:xfrm>
          <a:prstGeom prst="rect">
            <a:avLst/>
          </a:prstGeom>
          <a:solidFill>
            <a:srgbClr val="01718A"/>
          </a:solidFill>
          <a:ln>
            <a:solidFill>
              <a:srgbClr val="01718A"/>
            </a:solidFill>
          </a:ln>
        </p:spPr>
      </p:pic>
      <p:pic>
        <p:nvPicPr>
          <p:cNvPr id="4" name="Picture 3">
            <a:extLst>
              <a:ext uri="{FF2B5EF4-FFF2-40B4-BE49-F238E27FC236}">
                <a16:creationId xmlns:a16="http://schemas.microsoft.com/office/drawing/2014/main" id="{64F58CD5-B588-819D-4310-CBE63AE03793}"/>
              </a:ext>
            </a:extLst>
          </p:cNvPr>
          <p:cNvPicPr>
            <a:picLocks noChangeAspect="1"/>
          </p:cNvPicPr>
          <p:nvPr/>
        </p:nvPicPr>
        <p:blipFill>
          <a:blip r:embed="rId7"/>
          <a:srcRect l="38544" r="38187"/>
          <a:stretch>
            <a:fillRect/>
          </a:stretch>
        </p:blipFill>
        <p:spPr>
          <a:xfrm>
            <a:off x="188764" y="81108"/>
            <a:ext cx="1091133" cy="1099051"/>
          </a:xfrm>
          <a:prstGeom prst="rect">
            <a:avLst/>
          </a:prstGeom>
        </p:spPr>
      </p:pic>
      <p:pic>
        <p:nvPicPr>
          <p:cNvPr id="6" name="Recorded Sound">
            <a:hlinkClick r:id="" action="ppaction://media"/>
            <a:extLst>
              <a:ext uri="{FF2B5EF4-FFF2-40B4-BE49-F238E27FC236}">
                <a16:creationId xmlns:a16="http://schemas.microsoft.com/office/drawing/2014/main" id="{ACC32D9F-D873-0E05-54C2-FBB63FE652E1}"/>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244110" y="4856922"/>
            <a:ext cx="205470" cy="20547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7824"/>
    </mc:Choice>
    <mc:Fallback>
      <p:transition spd="slow" advTm="782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824"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7">
          <a:extLst>
            <a:ext uri="{FF2B5EF4-FFF2-40B4-BE49-F238E27FC236}">
              <a16:creationId xmlns:a16="http://schemas.microsoft.com/office/drawing/2014/main" id="{BA1AD448-B8E6-CDD2-368A-8F67826D080D}"/>
            </a:ext>
          </a:extLst>
        </p:cNvPr>
        <p:cNvGrpSpPr/>
        <p:nvPr/>
      </p:nvGrpSpPr>
      <p:grpSpPr>
        <a:xfrm>
          <a:off x="0" y="0"/>
          <a:ext cx="0" cy="0"/>
          <a:chOff x="0" y="0"/>
          <a:chExt cx="0" cy="0"/>
        </a:xfrm>
      </p:grpSpPr>
      <p:sp>
        <p:nvSpPr>
          <p:cNvPr id="98" name="Google Shape;98;p18">
            <a:extLst>
              <a:ext uri="{FF2B5EF4-FFF2-40B4-BE49-F238E27FC236}">
                <a16:creationId xmlns:a16="http://schemas.microsoft.com/office/drawing/2014/main" id="{EC055B19-69FC-FA56-5B7B-AB0C3CA5BFB1}"/>
              </a:ext>
            </a:extLst>
          </p:cNvPr>
          <p:cNvSpPr txBox="1">
            <a:spLocks noGrp="1"/>
          </p:cNvSpPr>
          <p:nvPr>
            <p:ph type="subTitle" idx="1"/>
          </p:nvPr>
        </p:nvSpPr>
        <p:spPr>
          <a:xfrm>
            <a:off x="1999850" y="-7325"/>
            <a:ext cx="7238700" cy="7926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b="1">
                <a:solidFill>
                  <a:srgbClr val="351C75"/>
                </a:solidFill>
              </a:rPr>
              <a:t>Step 2:Search the </a:t>
            </a:r>
            <a:r>
              <a:rPr lang="en" sz="2750" b="1">
                <a:solidFill>
                  <a:srgbClr val="351C75"/>
                </a:solidFill>
                <a:highlight>
                  <a:srgbClr val="FFFFFF"/>
                </a:highlight>
              </a:rPr>
              <a:t>Call for Reviewers</a:t>
            </a:r>
            <a:endParaRPr sz="2750" b="1">
              <a:solidFill>
                <a:srgbClr val="351C75"/>
              </a:solidFill>
              <a:highlight>
                <a:srgbClr val="FFFFFF"/>
              </a:highlight>
            </a:endParaRPr>
          </a:p>
          <a:p>
            <a:pPr marL="0" lvl="0" indent="0" algn="l" rtl="0">
              <a:spcBef>
                <a:spcPts val="0"/>
              </a:spcBef>
              <a:spcAft>
                <a:spcPts val="0"/>
              </a:spcAft>
              <a:buClr>
                <a:schemeClr val="dk1"/>
              </a:buClr>
              <a:buSzPct val="39286"/>
              <a:buFont typeface="Arial"/>
              <a:buNone/>
            </a:pPr>
            <a:endParaRPr b="1">
              <a:solidFill>
                <a:srgbClr val="351C75"/>
              </a:solidFill>
            </a:endParaRPr>
          </a:p>
        </p:txBody>
      </p:sp>
      <p:pic>
        <p:nvPicPr>
          <p:cNvPr id="4" name="Google Shape;100;p18" descr="File:Solid purple.svg - Wikimedia Commons">
            <a:extLst>
              <a:ext uri="{FF2B5EF4-FFF2-40B4-BE49-F238E27FC236}">
                <a16:creationId xmlns:a16="http://schemas.microsoft.com/office/drawing/2014/main" id="{C75242B0-498E-AC7D-9E28-FE623EB6E3BC}"/>
              </a:ext>
            </a:extLst>
          </p:cNvPr>
          <p:cNvPicPr preferRelativeResize="0"/>
          <p:nvPr/>
        </p:nvPicPr>
        <p:blipFill rotWithShape="1">
          <a:blip r:embed="rId5">
            <a:alphaModFix/>
          </a:blip>
          <a:srcRect r="72339"/>
          <a:stretch/>
        </p:blipFill>
        <p:spPr>
          <a:xfrm>
            <a:off x="0" y="4902200"/>
            <a:ext cx="9144000" cy="241301"/>
          </a:xfrm>
          <a:prstGeom prst="rect">
            <a:avLst/>
          </a:prstGeom>
          <a:noFill/>
          <a:ln>
            <a:noFill/>
          </a:ln>
        </p:spPr>
      </p:pic>
      <p:pic>
        <p:nvPicPr>
          <p:cNvPr id="6" name="Picture 5">
            <a:extLst>
              <a:ext uri="{FF2B5EF4-FFF2-40B4-BE49-F238E27FC236}">
                <a16:creationId xmlns:a16="http://schemas.microsoft.com/office/drawing/2014/main" id="{D935BE12-2B93-74E9-25B3-46363B16832E}"/>
              </a:ext>
            </a:extLst>
          </p:cNvPr>
          <p:cNvPicPr>
            <a:picLocks noChangeAspect="1"/>
          </p:cNvPicPr>
          <p:nvPr/>
        </p:nvPicPr>
        <p:blipFill>
          <a:blip r:embed="rId6"/>
          <a:srcRect l="23118" t="31950" r="2418" b="4999"/>
          <a:stretch>
            <a:fillRect/>
          </a:stretch>
        </p:blipFill>
        <p:spPr>
          <a:xfrm>
            <a:off x="1632857" y="631594"/>
            <a:ext cx="5878286" cy="4147826"/>
          </a:xfrm>
          <a:prstGeom prst="rect">
            <a:avLst/>
          </a:prstGeom>
        </p:spPr>
      </p:pic>
      <p:pic>
        <p:nvPicPr>
          <p:cNvPr id="8" name="Google Shape;143;p22" descr="File:Solid purple.svg - Wikimedia Commons">
            <a:extLst>
              <a:ext uri="{FF2B5EF4-FFF2-40B4-BE49-F238E27FC236}">
                <a16:creationId xmlns:a16="http://schemas.microsoft.com/office/drawing/2014/main" id="{F7782276-0DFE-A7D8-BB72-052193898F07}"/>
              </a:ext>
            </a:extLst>
          </p:cNvPr>
          <p:cNvPicPr preferRelativeResize="0"/>
          <p:nvPr/>
        </p:nvPicPr>
        <p:blipFill rotWithShape="1">
          <a:blip r:embed="rId5">
            <a:clrChange>
              <a:clrFrom>
                <a:srgbClr val="660099"/>
              </a:clrFrom>
              <a:clrTo>
                <a:srgbClr val="660099">
                  <a:alpha val="0"/>
                </a:srgbClr>
              </a:clrTo>
            </a:clrChange>
            <a:alphaModFix/>
            <a:duotone>
              <a:prstClr val="black"/>
              <a:srgbClr val="D9C3A5">
                <a:tint val="50000"/>
                <a:satMod val="180000"/>
              </a:srgbClr>
            </a:duotone>
          </a:blip>
          <a:srcRect r="72339"/>
          <a:stretch/>
        </p:blipFill>
        <p:spPr>
          <a:xfrm>
            <a:off x="0" y="4773099"/>
            <a:ext cx="9144000" cy="370401"/>
          </a:xfrm>
          <a:prstGeom prst="rect">
            <a:avLst/>
          </a:prstGeom>
          <a:solidFill>
            <a:srgbClr val="01718A"/>
          </a:solidFill>
          <a:ln>
            <a:solidFill>
              <a:srgbClr val="01718A"/>
            </a:solidFill>
          </a:ln>
        </p:spPr>
      </p:pic>
      <p:pic>
        <p:nvPicPr>
          <p:cNvPr id="5" name="Picture 4">
            <a:extLst>
              <a:ext uri="{FF2B5EF4-FFF2-40B4-BE49-F238E27FC236}">
                <a16:creationId xmlns:a16="http://schemas.microsoft.com/office/drawing/2014/main" id="{D45EB5FA-6E09-5F1A-A785-EFD095461A54}"/>
              </a:ext>
            </a:extLst>
          </p:cNvPr>
          <p:cNvPicPr>
            <a:picLocks noChangeAspect="1"/>
          </p:cNvPicPr>
          <p:nvPr/>
        </p:nvPicPr>
        <p:blipFill>
          <a:blip r:embed="rId7"/>
          <a:srcRect l="38544" r="38187"/>
          <a:stretch>
            <a:fillRect/>
          </a:stretch>
        </p:blipFill>
        <p:spPr>
          <a:xfrm>
            <a:off x="188764" y="81108"/>
            <a:ext cx="1091133" cy="1099051"/>
          </a:xfrm>
          <a:prstGeom prst="rect">
            <a:avLst/>
          </a:prstGeom>
        </p:spPr>
      </p:pic>
      <p:pic>
        <p:nvPicPr>
          <p:cNvPr id="7" name="Recorded Sound">
            <a:hlinkClick r:id="" action="ppaction://media"/>
            <a:extLst>
              <a:ext uri="{FF2B5EF4-FFF2-40B4-BE49-F238E27FC236}">
                <a16:creationId xmlns:a16="http://schemas.microsoft.com/office/drawing/2014/main" id="{4CA67D9C-2BEF-B468-D006-EAEF3120D4D7}"/>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31130" y="4678680"/>
            <a:ext cx="158970" cy="158970"/>
          </a:xfrm>
          <a:prstGeom prst="rect">
            <a:avLst/>
          </a:prstGeom>
        </p:spPr>
      </p:pic>
    </p:spTree>
    <p:extLst>
      <p:ext uri="{BB962C8B-B14F-4D97-AF65-F5344CB8AC3E}">
        <p14:creationId xmlns:p14="http://schemas.microsoft.com/office/powerpoint/2010/main" val="2483750499"/>
      </p:ext>
    </p:extLst>
  </p:cSld>
  <p:clrMapOvr>
    <a:masterClrMapping/>
  </p:clrMapOvr>
  <mc:AlternateContent xmlns:mc="http://schemas.openxmlformats.org/markup-compatibility/2006">
    <mc:Choice xmlns:p14="http://schemas.microsoft.com/office/powerpoint/2010/main" Requires="p14">
      <p:transition spd="slow" p14:dur="2000" advTm="20736"/>
    </mc:Choice>
    <mc:Fallback>
      <p:transition spd="slow" advTm="2073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073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9">
          <a:extLst>
            <a:ext uri="{FF2B5EF4-FFF2-40B4-BE49-F238E27FC236}">
              <a16:creationId xmlns:a16="http://schemas.microsoft.com/office/drawing/2014/main" id="{356F6337-B8E4-21B9-5163-CC8FC71A7BB1}"/>
            </a:ext>
          </a:extLst>
        </p:cNvPr>
        <p:cNvGrpSpPr/>
        <p:nvPr/>
      </p:nvGrpSpPr>
      <p:grpSpPr>
        <a:xfrm>
          <a:off x="0" y="0"/>
          <a:ext cx="0" cy="0"/>
          <a:chOff x="0" y="0"/>
          <a:chExt cx="0" cy="0"/>
        </a:xfrm>
      </p:grpSpPr>
      <p:sp>
        <p:nvSpPr>
          <p:cNvPr id="110" name="Google Shape;110;p19">
            <a:extLst>
              <a:ext uri="{FF2B5EF4-FFF2-40B4-BE49-F238E27FC236}">
                <a16:creationId xmlns:a16="http://schemas.microsoft.com/office/drawing/2014/main" id="{11CCE985-C00B-D41F-424A-C7F0F43B3984}"/>
              </a:ext>
            </a:extLst>
          </p:cNvPr>
          <p:cNvSpPr txBox="1">
            <a:spLocks noGrp="1"/>
          </p:cNvSpPr>
          <p:nvPr>
            <p:ph type="subTitle" idx="1"/>
          </p:nvPr>
        </p:nvSpPr>
        <p:spPr>
          <a:xfrm>
            <a:off x="1498436" y="141984"/>
            <a:ext cx="7456800" cy="7926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Clr>
                <a:schemeClr val="dk1"/>
              </a:buClr>
              <a:buSzPts val="1100"/>
              <a:buFont typeface="Arial"/>
              <a:buNone/>
            </a:pPr>
            <a:r>
              <a:rPr lang="en" b="1" dirty="0">
                <a:solidFill>
                  <a:srgbClr val="351C75"/>
                </a:solidFill>
              </a:rPr>
              <a:t>Step 3: Review Session Types to Review </a:t>
            </a:r>
            <a:endParaRPr dirty="0"/>
          </a:p>
        </p:txBody>
      </p:sp>
      <p:pic>
        <p:nvPicPr>
          <p:cNvPr id="5" name="Google Shape;100;p18" descr="File:Solid purple.svg - Wikimedia Commons">
            <a:extLst>
              <a:ext uri="{FF2B5EF4-FFF2-40B4-BE49-F238E27FC236}">
                <a16:creationId xmlns:a16="http://schemas.microsoft.com/office/drawing/2014/main" id="{A0DFBCA0-1606-E948-7907-C67EC1908445}"/>
              </a:ext>
            </a:extLst>
          </p:cNvPr>
          <p:cNvPicPr preferRelativeResize="0"/>
          <p:nvPr/>
        </p:nvPicPr>
        <p:blipFill rotWithShape="1">
          <a:blip r:embed="rId5">
            <a:alphaModFix/>
          </a:blip>
          <a:srcRect r="72339"/>
          <a:stretch/>
        </p:blipFill>
        <p:spPr>
          <a:xfrm>
            <a:off x="0" y="4902200"/>
            <a:ext cx="9144000" cy="241301"/>
          </a:xfrm>
          <a:prstGeom prst="rect">
            <a:avLst/>
          </a:prstGeom>
          <a:noFill/>
          <a:ln>
            <a:noFill/>
          </a:ln>
        </p:spPr>
      </p:pic>
      <p:pic>
        <p:nvPicPr>
          <p:cNvPr id="7" name="Picture 6">
            <a:extLst>
              <a:ext uri="{FF2B5EF4-FFF2-40B4-BE49-F238E27FC236}">
                <a16:creationId xmlns:a16="http://schemas.microsoft.com/office/drawing/2014/main" id="{8FF053B3-AF81-0063-F82E-3542CC6C2306}"/>
              </a:ext>
            </a:extLst>
          </p:cNvPr>
          <p:cNvPicPr>
            <a:picLocks noChangeAspect="1"/>
          </p:cNvPicPr>
          <p:nvPr/>
        </p:nvPicPr>
        <p:blipFill>
          <a:blip r:embed="rId6"/>
          <a:srcRect l="38544" r="38187"/>
          <a:stretch>
            <a:fillRect/>
          </a:stretch>
        </p:blipFill>
        <p:spPr>
          <a:xfrm>
            <a:off x="188764" y="81108"/>
            <a:ext cx="1091133" cy="1099051"/>
          </a:xfrm>
          <a:prstGeom prst="rect">
            <a:avLst/>
          </a:prstGeom>
        </p:spPr>
      </p:pic>
      <p:pic>
        <p:nvPicPr>
          <p:cNvPr id="3" name="Picture 2">
            <a:extLst>
              <a:ext uri="{FF2B5EF4-FFF2-40B4-BE49-F238E27FC236}">
                <a16:creationId xmlns:a16="http://schemas.microsoft.com/office/drawing/2014/main" id="{03A2B98B-8A68-E54D-CD67-D09B7FEC5C0D}"/>
              </a:ext>
            </a:extLst>
          </p:cNvPr>
          <p:cNvPicPr>
            <a:picLocks noChangeAspect="1"/>
          </p:cNvPicPr>
          <p:nvPr/>
        </p:nvPicPr>
        <p:blipFill>
          <a:blip r:embed="rId7"/>
          <a:srcRect l="27540" t="15305" r="27540" b="10510"/>
          <a:stretch>
            <a:fillRect/>
          </a:stretch>
        </p:blipFill>
        <p:spPr>
          <a:xfrm>
            <a:off x="1279895" y="592287"/>
            <a:ext cx="3987964" cy="4116262"/>
          </a:xfrm>
          <a:prstGeom prst="rect">
            <a:avLst/>
          </a:prstGeom>
        </p:spPr>
      </p:pic>
      <p:pic>
        <p:nvPicPr>
          <p:cNvPr id="6" name="Picture 5">
            <a:extLst>
              <a:ext uri="{FF2B5EF4-FFF2-40B4-BE49-F238E27FC236}">
                <a16:creationId xmlns:a16="http://schemas.microsoft.com/office/drawing/2014/main" id="{99922D41-32BB-918B-788B-51E9938EB43E}"/>
              </a:ext>
            </a:extLst>
          </p:cNvPr>
          <p:cNvPicPr>
            <a:picLocks noChangeAspect="1"/>
          </p:cNvPicPr>
          <p:nvPr/>
        </p:nvPicPr>
        <p:blipFill>
          <a:blip r:embed="rId8"/>
          <a:srcRect l="28711" t="16583" r="28618" b="11111"/>
          <a:stretch>
            <a:fillRect/>
          </a:stretch>
        </p:blipFill>
        <p:spPr>
          <a:xfrm>
            <a:off x="5267859" y="803321"/>
            <a:ext cx="3687375" cy="3905228"/>
          </a:xfrm>
          <a:prstGeom prst="rect">
            <a:avLst/>
          </a:prstGeom>
        </p:spPr>
      </p:pic>
      <p:pic>
        <p:nvPicPr>
          <p:cNvPr id="11" name="Google Shape;143;p22" descr="File:Solid purple.svg - Wikimedia Commons">
            <a:extLst>
              <a:ext uri="{FF2B5EF4-FFF2-40B4-BE49-F238E27FC236}">
                <a16:creationId xmlns:a16="http://schemas.microsoft.com/office/drawing/2014/main" id="{A31B9C99-A113-E992-0540-BB82C55D2982}"/>
              </a:ext>
            </a:extLst>
          </p:cNvPr>
          <p:cNvPicPr preferRelativeResize="0"/>
          <p:nvPr/>
        </p:nvPicPr>
        <p:blipFill rotWithShape="1">
          <a:blip r:embed="rId5">
            <a:clrChange>
              <a:clrFrom>
                <a:srgbClr val="660099"/>
              </a:clrFrom>
              <a:clrTo>
                <a:srgbClr val="660099">
                  <a:alpha val="0"/>
                </a:srgbClr>
              </a:clrTo>
            </a:clrChange>
            <a:alphaModFix/>
            <a:duotone>
              <a:prstClr val="black"/>
              <a:srgbClr val="D9C3A5">
                <a:tint val="50000"/>
                <a:satMod val="180000"/>
              </a:srgbClr>
            </a:duotone>
          </a:blip>
          <a:srcRect r="72339"/>
          <a:stretch/>
        </p:blipFill>
        <p:spPr>
          <a:xfrm>
            <a:off x="0" y="4816315"/>
            <a:ext cx="9144000" cy="370401"/>
          </a:xfrm>
          <a:prstGeom prst="rect">
            <a:avLst/>
          </a:prstGeom>
          <a:solidFill>
            <a:srgbClr val="01718A"/>
          </a:solidFill>
          <a:ln>
            <a:solidFill>
              <a:srgbClr val="01718A"/>
            </a:solidFill>
          </a:ln>
        </p:spPr>
      </p:pic>
      <p:pic>
        <p:nvPicPr>
          <p:cNvPr id="8" name="Recorded Sound">
            <a:hlinkClick r:id="" action="ppaction://media"/>
            <a:extLst>
              <a:ext uri="{FF2B5EF4-FFF2-40B4-BE49-F238E27FC236}">
                <a16:creationId xmlns:a16="http://schemas.microsoft.com/office/drawing/2014/main" id="{DBE618FD-5490-9172-748C-70F7F69D26C7}"/>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88764" y="4921184"/>
            <a:ext cx="143143" cy="143143"/>
          </a:xfrm>
          <a:prstGeom prst="rect">
            <a:avLst/>
          </a:prstGeom>
        </p:spPr>
      </p:pic>
    </p:spTree>
    <p:extLst>
      <p:ext uri="{BB962C8B-B14F-4D97-AF65-F5344CB8AC3E}">
        <p14:creationId xmlns:p14="http://schemas.microsoft.com/office/powerpoint/2010/main" val="63124178"/>
      </p:ext>
    </p:extLst>
  </p:cSld>
  <p:clrMapOvr>
    <a:masterClrMapping/>
  </p:clrMapOvr>
  <mc:AlternateContent xmlns:mc="http://schemas.openxmlformats.org/markup-compatibility/2006">
    <mc:Choice xmlns:p14="http://schemas.microsoft.com/office/powerpoint/2010/main" Requires="p14">
      <p:transition spd="slow" p14:dur="2000" advTm="24271"/>
    </mc:Choice>
    <mc:Fallback>
      <p:transition spd="slow" advTm="2427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8082"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20"/>
          <p:cNvSpPr txBox="1">
            <a:spLocks noGrp="1"/>
          </p:cNvSpPr>
          <p:nvPr>
            <p:ph type="subTitle" idx="1"/>
          </p:nvPr>
        </p:nvSpPr>
        <p:spPr>
          <a:xfrm>
            <a:off x="1863300" y="138850"/>
            <a:ext cx="7280700" cy="7926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Clr>
                <a:schemeClr val="dk1"/>
              </a:buClr>
              <a:buSzPts val="1100"/>
              <a:buFont typeface="Arial"/>
              <a:buNone/>
            </a:pPr>
            <a:r>
              <a:rPr lang="en" b="1" dirty="0">
                <a:solidFill>
                  <a:srgbClr val="351C75"/>
                </a:solidFill>
              </a:rPr>
              <a:t>Step 4: Select Competency Areas</a:t>
            </a:r>
            <a:endParaRPr dirty="0"/>
          </a:p>
        </p:txBody>
      </p:sp>
      <p:pic>
        <p:nvPicPr>
          <p:cNvPr id="5" name="Picture 4">
            <a:extLst>
              <a:ext uri="{FF2B5EF4-FFF2-40B4-BE49-F238E27FC236}">
                <a16:creationId xmlns:a16="http://schemas.microsoft.com/office/drawing/2014/main" id="{A94716D2-493B-89BD-A8D3-8AB7D2D3EE16}"/>
              </a:ext>
            </a:extLst>
          </p:cNvPr>
          <p:cNvPicPr>
            <a:picLocks noChangeAspect="1"/>
          </p:cNvPicPr>
          <p:nvPr/>
        </p:nvPicPr>
        <p:blipFill>
          <a:blip r:embed="rId5"/>
          <a:srcRect l="34735" t="37101" r="21400" b="32599"/>
          <a:stretch>
            <a:fillRect/>
          </a:stretch>
        </p:blipFill>
        <p:spPr>
          <a:xfrm>
            <a:off x="134545" y="1715807"/>
            <a:ext cx="4720776" cy="2038046"/>
          </a:xfrm>
          <a:prstGeom prst="rect">
            <a:avLst/>
          </a:prstGeom>
        </p:spPr>
      </p:pic>
      <p:pic>
        <p:nvPicPr>
          <p:cNvPr id="7" name="Picture 6">
            <a:extLst>
              <a:ext uri="{FF2B5EF4-FFF2-40B4-BE49-F238E27FC236}">
                <a16:creationId xmlns:a16="http://schemas.microsoft.com/office/drawing/2014/main" id="{A5165AE5-E21B-B965-E8D6-E4397D4B8514}"/>
              </a:ext>
            </a:extLst>
          </p:cNvPr>
          <p:cNvPicPr>
            <a:picLocks noChangeAspect="1"/>
          </p:cNvPicPr>
          <p:nvPr/>
        </p:nvPicPr>
        <p:blipFill>
          <a:blip r:embed="rId6"/>
          <a:srcRect l="34583" t="21013" r="22007" b="39362"/>
          <a:stretch>
            <a:fillRect/>
          </a:stretch>
        </p:blipFill>
        <p:spPr>
          <a:xfrm>
            <a:off x="4777439" y="1745764"/>
            <a:ext cx="4232016" cy="2414262"/>
          </a:xfrm>
          <a:prstGeom prst="rect">
            <a:avLst/>
          </a:prstGeom>
        </p:spPr>
      </p:pic>
      <p:pic>
        <p:nvPicPr>
          <p:cNvPr id="9" name="Google Shape;143;p22" descr="File:Solid purple.svg - Wikimedia Commons">
            <a:extLst>
              <a:ext uri="{FF2B5EF4-FFF2-40B4-BE49-F238E27FC236}">
                <a16:creationId xmlns:a16="http://schemas.microsoft.com/office/drawing/2014/main" id="{44098531-6F3A-C4B3-C1F3-A9F91FD1CC94}"/>
              </a:ext>
            </a:extLst>
          </p:cNvPr>
          <p:cNvPicPr preferRelativeResize="0"/>
          <p:nvPr/>
        </p:nvPicPr>
        <p:blipFill rotWithShape="1">
          <a:blip r:embed="rId7">
            <a:clrChange>
              <a:clrFrom>
                <a:srgbClr val="660099"/>
              </a:clrFrom>
              <a:clrTo>
                <a:srgbClr val="660099">
                  <a:alpha val="0"/>
                </a:srgbClr>
              </a:clrTo>
            </a:clrChange>
            <a:alphaModFix/>
            <a:duotone>
              <a:prstClr val="black"/>
              <a:srgbClr val="D9C3A5">
                <a:tint val="50000"/>
                <a:satMod val="180000"/>
              </a:srgbClr>
            </a:duotone>
          </a:blip>
          <a:srcRect r="72339"/>
          <a:stretch/>
        </p:blipFill>
        <p:spPr>
          <a:xfrm>
            <a:off x="0" y="4773099"/>
            <a:ext cx="9144000" cy="370401"/>
          </a:xfrm>
          <a:prstGeom prst="rect">
            <a:avLst/>
          </a:prstGeom>
          <a:solidFill>
            <a:srgbClr val="01718A"/>
          </a:solidFill>
          <a:ln>
            <a:solidFill>
              <a:srgbClr val="01718A"/>
            </a:solidFill>
          </a:ln>
        </p:spPr>
      </p:pic>
      <p:pic>
        <p:nvPicPr>
          <p:cNvPr id="4" name="Picture 3">
            <a:extLst>
              <a:ext uri="{FF2B5EF4-FFF2-40B4-BE49-F238E27FC236}">
                <a16:creationId xmlns:a16="http://schemas.microsoft.com/office/drawing/2014/main" id="{4E6C8678-90CB-C451-7545-EB02C63A6E64}"/>
              </a:ext>
            </a:extLst>
          </p:cNvPr>
          <p:cNvPicPr>
            <a:picLocks noChangeAspect="1"/>
          </p:cNvPicPr>
          <p:nvPr/>
        </p:nvPicPr>
        <p:blipFill>
          <a:blip r:embed="rId8"/>
          <a:srcRect l="38544" r="38187"/>
          <a:stretch>
            <a:fillRect/>
          </a:stretch>
        </p:blipFill>
        <p:spPr>
          <a:xfrm>
            <a:off x="188764" y="81108"/>
            <a:ext cx="1091133" cy="1099051"/>
          </a:xfrm>
          <a:prstGeom prst="rect">
            <a:avLst/>
          </a:prstGeom>
        </p:spPr>
      </p:pic>
      <p:pic>
        <p:nvPicPr>
          <p:cNvPr id="2" name="Recorded Sound">
            <a:hlinkClick r:id="" action="ppaction://media"/>
            <a:extLst>
              <a:ext uri="{FF2B5EF4-FFF2-40B4-BE49-F238E27FC236}">
                <a16:creationId xmlns:a16="http://schemas.microsoft.com/office/drawing/2014/main" id="{AFAEE663-E84B-D84A-D4C6-FBE272EAE88B}"/>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284480" y="4859192"/>
            <a:ext cx="203200" cy="2032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28713"/>
    </mc:Choice>
    <mc:Fallback>
      <p:transition spd="slow" advTm="287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8713"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0">
          <a:extLst>
            <a:ext uri="{FF2B5EF4-FFF2-40B4-BE49-F238E27FC236}">
              <a16:creationId xmlns:a16="http://schemas.microsoft.com/office/drawing/2014/main" id="{D92186FA-B327-6382-6245-CDB31B78969F}"/>
            </a:ext>
          </a:extLst>
        </p:cNvPr>
        <p:cNvGrpSpPr/>
        <p:nvPr/>
      </p:nvGrpSpPr>
      <p:grpSpPr>
        <a:xfrm>
          <a:off x="0" y="0"/>
          <a:ext cx="0" cy="0"/>
          <a:chOff x="0" y="0"/>
          <a:chExt cx="0" cy="0"/>
        </a:xfrm>
      </p:grpSpPr>
      <p:sp>
        <p:nvSpPr>
          <p:cNvPr id="131" name="Google Shape;131;p21">
            <a:extLst>
              <a:ext uri="{FF2B5EF4-FFF2-40B4-BE49-F238E27FC236}">
                <a16:creationId xmlns:a16="http://schemas.microsoft.com/office/drawing/2014/main" id="{62B18CD7-B91E-7BCB-C6A6-8225FFF1362C}"/>
              </a:ext>
            </a:extLst>
          </p:cNvPr>
          <p:cNvSpPr txBox="1">
            <a:spLocks noGrp="1"/>
          </p:cNvSpPr>
          <p:nvPr>
            <p:ph type="subTitle" idx="1"/>
          </p:nvPr>
        </p:nvSpPr>
        <p:spPr>
          <a:xfrm>
            <a:off x="1655175" y="345750"/>
            <a:ext cx="7488900" cy="7926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r>
              <a:rPr lang="en" b="1">
                <a:solidFill>
                  <a:srgbClr val="351C75"/>
                </a:solidFill>
              </a:rPr>
              <a:t>Step 5: Select Experience  </a:t>
            </a:r>
            <a:endParaRPr/>
          </a:p>
        </p:txBody>
      </p:sp>
      <p:pic>
        <p:nvPicPr>
          <p:cNvPr id="4" name="Picture 3">
            <a:extLst>
              <a:ext uri="{FF2B5EF4-FFF2-40B4-BE49-F238E27FC236}">
                <a16:creationId xmlns:a16="http://schemas.microsoft.com/office/drawing/2014/main" id="{7E178835-5563-C5A4-2592-1ABA61B72E66}"/>
              </a:ext>
            </a:extLst>
          </p:cNvPr>
          <p:cNvPicPr>
            <a:picLocks noChangeAspect="1"/>
          </p:cNvPicPr>
          <p:nvPr/>
        </p:nvPicPr>
        <p:blipFill>
          <a:blip r:embed="rId5"/>
          <a:srcRect l="35430" t="21086" r="22733" b="41843"/>
          <a:stretch>
            <a:fillRect/>
          </a:stretch>
        </p:blipFill>
        <p:spPr>
          <a:xfrm>
            <a:off x="134679" y="1590418"/>
            <a:ext cx="4494028" cy="2695715"/>
          </a:xfrm>
          <a:prstGeom prst="rect">
            <a:avLst/>
          </a:prstGeom>
        </p:spPr>
      </p:pic>
      <p:pic>
        <p:nvPicPr>
          <p:cNvPr id="6" name="Picture 5">
            <a:extLst>
              <a:ext uri="{FF2B5EF4-FFF2-40B4-BE49-F238E27FC236}">
                <a16:creationId xmlns:a16="http://schemas.microsoft.com/office/drawing/2014/main" id="{0437AA3E-E613-B195-FD15-9CB6F8383ED4}"/>
              </a:ext>
            </a:extLst>
          </p:cNvPr>
          <p:cNvPicPr>
            <a:picLocks noChangeAspect="1"/>
          </p:cNvPicPr>
          <p:nvPr/>
        </p:nvPicPr>
        <p:blipFill>
          <a:blip r:embed="rId5"/>
          <a:srcRect l="35444" t="58570" r="22437" b="6722"/>
          <a:stretch>
            <a:fillRect/>
          </a:stretch>
        </p:blipFill>
        <p:spPr>
          <a:xfrm>
            <a:off x="4666461" y="1625317"/>
            <a:ext cx="4477539" cy="2306051"/>
          </a:xfrm>
          <a:prstGeom prst="rect">
            <a:avLst/>
          </a:prstGeom>
        </p:spPr>
      </p:pic>
      <p:pic>
        <p:nvPicPr>
          <p:cNvPr id="10" name="Google Shape;143;p22" descr="File:Solid purple.svg - Wikimedia Commons">
            <a:extLst>
              <a:ext uri="{FF2B5EF4-FFF2-40B4-BE49-F238E27FC236}">
                <a16:creationId xmlns:a16="http://schemas.microsoft.com/office/drawing/2014/main" id="{539C1323-96C0-A6FC-6D3C-CF1B6050BD80}"/>
              </a:ext>
            </a:extLst>
          </p:cNvPr>
          <p:cNvPicPr preferRelativeResize="0"/>
          <p:nvPr/>
        </p:nvPicPr>
        <p:blipFill rotWithShape="1">
          <a:blip r:embed="rId6">
            <a:clrChange>
              <a:clrFrom>
                <a:srgbClr val="660099"/>
              </a:clrFrom>
              <a:clrTo>
                <a:srgbClr val="660099">
                  <a:alpha val="0"/>
                </a:srgbClr>
              </a:clrTo>
            </a:clrChange>
            <a:alphaModFix/>
            <a:duotone>
              <a:prstClr val="black"/>
              <a:srgbClr val="D9C3A5">
                <a:tint val="50000"/>
                <a:satMod val="180000"/>
              </a:srgbClr>
            </a:duotone>
          </a:blip>
          <a:srcRect r="72339"/>
          <a:stretch/>
        </p:blipFill>
        <p:spPr>
          <a:xfrm>
            <a:off x="0" y="4773099"/>
            <a:ext cx="9144000" cy="370401"/>
          </a:xfrm>
          <a:prstGeom prst="rect">
            <a:avLst/>
          </a:prstGeom>
          <a:solidFill>
            <a:srgbClr val="01718A"/>
          </a:solidFill>
          <a:ln>
            <a:solidFill>
              <a:srgbClr val="01718A"/>
            </a:solidFill>
          </a:ln>
        </p:spPr>
      </p:pic>
      <p:pic>
        <p:nvPicPr>
          <p:cNvPr id="8" name="Picture 7">
            <a:extLst>
              <a:ext uri="{FF2B5EF4-FFF2-40B4-BE49-F238E27FC236}">
                <a16:creationId xmlns:a16="http://schemas.microsoft.com/office/drawing/2014/main" id="{BAF80C9A-0D56-C1BD-BF45-1E28A4CE4134}"/>
              </a:ext>
            </a:extLst>
          </p:cNvPr>
          <p:cNvPicPr>
            <a:picLocks noChangeAspect="1"/>
          </p:cNvPicPr>
          <p:nvPr/>
        </p:nvPicPr>
        <p:blipFill>
          <a:blip r:embed="rId7"/>
          <a:srcRect l="38544" r="38187"/>
          <a:stretch>
            <a:fillRect/>
          </a:stretch>
        </p:blipFill>
        <p:spPr>
          <a:xfrm>
            <a:off x="188764" y="81108"/>
            <a:ext cx="1091133" cy="1099051"/>
          </a:xfrm>
          <a:prstGeom prst="rect">
            <a:avLst/>
          </a:prstGeom>
        </p:spPr>
      </p:pic>
      <p:pic>
        <p:nvPicPr>
          <p:cNvPr id="5" name="Recorded Sound">
            <a:hlinkClick r:id="" action="ppaction://media"/>
            <a:extLst>
              <a:ext uri="{FF2B5EF4-FFF2-40B4-BE49-F238E27FC236}">
                <a16:creationId xmlns:a16="http://schemas.microsoft.com/office/drawing/2014/main" id="{C23341DD-452F-DF03-FCFD-B59B54A36BAD}"/>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88764" y="4924664"/>
            <a:ext cx="203200" cy="203200"/>
          </a:xfrm>
          <a:prstGeom prst="rect">
            <a:avLst/>
          </a:prstGeom>
        </p:spPr>
      </p:pic>
    </p:spTree>
    <p:extLst>
      <p:ext uri="{BB962C8B-B14F-4D97-AF65-F5344CB8AC3E}">
        <p14:creationId xmlns:p14="http://schemas.microsoft.com/office/powerpoint/2010/main" val="217054434"/>
      </p:ext>
    </p:extLst>
  </p:cSld>
  <p:clrMapOvr>
    <a:masterClrMapping/>
  </p:clrMapOvr>
  <mc:AlternateContent xmlns:mc="http://schemas.openxmlformats.org/markup-compatibility/2006">
    <mc:Choice xmlns:p14="http://schemas.microsoft.com/office/powerpoint/2010/main" Requires="p14">
      <p:transition spd="slow" p14:dur="2000" advTm="11668"/>
    </mc:Choice>
    <mc:Fallback>
      <p:transition spd="slow" advTm="116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8213"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0">
          <a:extLst>
            <a:ext uri="{FF2B5EF4-FFF2-40B4-BE49-F238E27FC236}">
              <a16:creationId xmlns:a16="http://schemas.microsoft.com/office/drawing/2014/main" id="{6FC2BAD7-E249-982E-86AE-6A46A37BA005}"/>
            </a:ext>
          </a:extLst>
        </p:cNvPr>
        <p:cNvGrpSpPr/>
        <p:nvPr/>
      </p:nvGrpSpPr>
      <p:grpSpPr>
        <a:xfrm>
          <a:off x="0" y="0"/>
          <a:ext cx="0" cy="0"/>
          <a:chOff x="0" y="0"/>
          <a:chExt cx="0" cy="0"/>
        </a:xfrm>
      </p:grpSpPr>
      <p:sp>
        <p:nvSpPr>
          <p:cNvPr id="131" name="Google Shape;131;p21">
            <a:extLst>
              <a:ext uri="{FF2B5EF4-FFF2-40B4-BE49-F238E27FC236}">
                <a16:creationId xmlns:a16="http://schemas.microsoft.com/office/drawing/2014/main" id="{4FAA690F-9072-92C8-3079-C1D8867EC3F7}"/>
              </a:ext>
            </a:extLst>
          </p:cNvPr>
          <p:cNvSpPr txBox="1">
            <a:spLocks noGrp="1"/>
          </p:cNvSpPr>
          <p:nvPr>
            <p:ph type="subTitle" idx="1"/>
          </p:nvPr>
        </p:nvSpPr>
        <p:spPr>
          <a:xfrm>
            <a:off x="1655175" y="345750"/>
            <a:ext cx="7488900" cy="7926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r>
              <a:rPr lang="en" b="1" dirty="0">
                <a:solidFill>
                  <a:srgbClr val="01718A"/>
                </a:solidFill>
              </a:rPr>
              <a:t>Step 5: Select Experience  </a:t>
            </a:r>
            <a:endParaRPr dirty="0">
              <a:solidFill>
                <a:srgbClr val="01718A"/>
              </a:solidFill>
            </a:endParaRPr>
          </a:p>
        </p:txBody>
      </p:sp>
      <p:pic>
        <p:nvPicPr>
          <p:cNvPr id="8" name="Picture 7">
            <a:extLst>
              <a:ext uri="{FF2B5EF4-FFF2-40B4-BE49-F238E27FC236}">
                <a16:creationId xmlns:a16="http://schemas.microsoft.com/office/drawing/2014/main" id="{D1F2A39D-C8C7-AE16-743A-CAF572A05FDE}"/>
              </a:ext>
            </a:extLst>
          </p:cNvPr>
          <p:cNvPicPr>
            <a:picLocks noChangeAspect="1"/>
          </p:cNvPicPr>
          <p:nvPr/>
        </p:nvPicPr>
        <p:blipFill>
          <a:blip r:embed="rId5"/>
          <a:srcRect l="35354" t="28445" r="22039" b="30590"/>
          <a:stretch>
            <a:fillRect/>
          </a:stretch>
        </p:blipFill>
        <p:spPr>
          <a:xfrm>
            <a:off x="2242267" y="932113"/>
            <a:ext cx="6090700" cy="3659945"/>
          </a:xfrm>
          <a:prstGeom prst="rect">
            <a:avLst/>
          </a:prstGeom>
        </p:spPr>
      </p:pic>
      <p:pic>
        <p:nvPicPr>
          <p:cNvPr id="10" name="Google Shape;143;p22" descr="File:Solid purple.svg - Wikimedia Commons">
            <a:extLst>
              <a:ext uri="{FF2B5EF4-FFF2-40B4-BE49-F238E27FC236}">
                <a16:creationId xmlns:a16="http://schemas.microsoft.com/office/drawing/2014/main" id="{0753146E-0607-DA70-1B13-FD0A6ED4D582}"/>
              </a:ext>
            </a:extLst>
          </p:cNvPr>
          <p:cNvPicPr preferRelativeResize="0"/>
          <p:nvPr/>
        </p:nvPicPr>
        <p:blipFill rotWithShape="1">
          <a:blip r:embed="rId6">
            <a:clrChange>
              <a:clrFrom>
                <a:srgbClr val="660099"/>
              </a:clrFrom>
              <a:clrTo>
                <a:srgbClr val="660099">
                  <a:alpha val="0"/>
                </a:srgbClr>
              </a:clrTo>
            </a:clrChange>
            <a:alphaModFix/>
            <a:duotone>
              <a:prstClr val="black"/>
              <a:srgbClr val="D9C3A5">
                <a:tint val="50000"/>
                <a:satMod val="180000"/>
              </a:srgbClr>
            </a:duotone>
          </a:blip>
          <a:srcRect r="72339"/>
          <a:stretch/>
        </p:blipFill>
        <p:spPr>
          <a:xfrm>
            <a:off x="0" y="4773099"/>
            <a:ext cx="9144000" cy="370401"/>
          </a:xfrm>
          <a:prstGeom prst="rect">
            <a:avLst/>
          </a:prstGeom>
          <a:solidFill>
            <a:srgbClr val="01718A"/>
          </a:solidFill>
          <a:ln>
            <a:solidFill>
              <a:srgbClr val="01718A"/>
            </a:solidFill>
          </a:ln>
        </p:spPr>
      </p:pic>
      <p:pic>
        <p:nvPicPr>
          <p:cNvPr id="4" name="Picture 3">
            <a:extLst>
              <a:ext uri="{FF2B5EF4-FFF2-40B4-BE49-F238E27FC236}">
                <a16:creationId xmlns:a16="http://schemas.microsoft.com/office/drawing/2014/main" id="{F8546B99-CFE8-C80F-EE5C-8882875BEAD8}"/>
              </a:ext>
            </a:extLst>
          </p:cNvPr>
          <p:cNvPicPr>
            <a:picLocks noChangeAspect="1"/>
          </p:cNvPicPr>
          <p:nvPr/>
        </p:nvPicPr>
        <p:blipFill>
          <a:blip r:embed="rId7"/>
          <a:srcRect l="38544" r="38187"/>
          <a:stretch>
            <a:fillRect/>
          </a:stretch>
        </p:blipFill>
        <p:spPr>
          <a:xfrm>
            <a:off x="188764" y="81108"/>
            <a:ext cx="1091133" cy="1099051"/>
          </a:xfrm>
          <a:prstGeom prst="rect">
            <a:avLst/>
          </a:prstGeom>
        </p:spPr>
      </p:pic>
      <p:pic>
        <p:nvPicPr>
          <p:cNvPr id="2" name="Recorded Sound">
            <a:hlinkClick r:id="" action="ppaction://media"/>
            <a:extLst>
              <a:ext uri="{FF2B5EF4-FFF2-40B4-BE49-F238E27FC236}">
                <a16:creationId xmlns:a16="http://schemas.microsoft.com/office/drawing/2014/main" id="{587D18FC-2CDA-DF1F-8E2F-EED21AFEBE37}"/>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88764" y="4876883"/>
            <a:ext cx="185509" cy="185509"/>
          </a:xfrm>
          <a:prstGeom prst="rect">
            <a:avLst/>
          </a:prstGeom>
        </p:spPr>
      </p:pic>
    </p:spTree>
    <p:extLst>
      <p:ext uri="{BB962C8B-B14F-4D97-AF65-F5344CB8AC3E}">
        <p14:creationId xmlns:p14="http://schemas.microsoft.com/office/powerpoint/2010/main" val="3167284138"/>
      </p:ext>
    </p:extLst>
  </p:cSld>
  <p:clrMapOvr>
    <a:masterClrMapping/>
  </p:clrMapOvr>
  <mc:AlternateContent xmlns:mc="http://schemas.openxmlformats.org/markup-compatibility/2006">
    <mc:Choice xmlns:p14="http://schemas.microsoft.com/office/powerpoint/2010/main" Requires="p14">
      <p:transition spd="slow" p14:dur="2000" advTm="28070"/>
    </mc:Choice>
    <mc:Fallback>
      <p:transition spd="slow" advTm="2807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807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p22"/>
          <p:cNvSpPr txBox="1">
            <a:spLocks noGrp="1"/>
          </p:cNvSpPr>
          <p:nvPr>
            <p:ph type="subTitle" idx="1"/>
          </p:nvPr>
        </p:nvSpPr>
        <p:spPr>
          <a:xfrm>
            <a:off x="1498436" y="164125"/>
            <a:ext cx="7645664" cy="1089304"/>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Clr>
                <a:schemeClr val="dk1"/>
              </a:buClr>
              <a:buSzPct val="39286"/>
              <a:buFont typeface="Arial"/>
              <a:buNone/>
            </a:pPr>
            <a:r>
              <a:rPr lang="en" b="1" dirty="0">
                <a:solidFill>
                  <a:srgbClr val="01718A"/>
                </a:solidFill>
              </a:rPr>
              <a:t>Step 6:Complete Reviewer Acknowledgement </a:t>
            </a:r>
            <a:endParaRPr dirty="0">
              <a:solidFill>
                <a:srgbClr val="01718A"/>
              </a:solidFill>
            </a:endParaRPr>
          </a:p>
        </p:txBody>
      </p:sp>
      <p:pic>
        <p:nvPicPr>
          <p:cNvPr id="143" name="Google Shape;143;p22" descr="File:Solid purple.svg - Wikimedia Commons"/>
          <p:cNvPicPr preferRelativeResize="0"/>
          <p:nvPr/>
        </p:nvPicPr>
        <p:blipFill rotWithShape="1">
          <a:blip r:embed="rId5">
            <a:clrChange>
              <a:clrFrom>
                <a:srgbClr val="660099"/>
              </a:clrFrom>
              <a:clrTo>
                <a:srgbClr val="660099">
                  <a:alpha val="0"/>
                </a:srgbClr>
              </a:clrTo>
            </a:clrChange>
            <a:alphaModFix/>
            <a:duotone>
              <a:prstClr val="black"/>
              <a:srgbClr val="D9C3A5">
                <a:tint val="50000"/>
                <a:satMod val="180000"/>
              </a:srgbClr>
            </a:duotone>
          </a:blip>
          <a:srcRect r="72339"/>
          <a:stretch/>
        </p:blipFill>
        <p:spPr>
          <a:xfrm>
            <a:off x="0" y="4773099"/>
            <a:ext cx="9144000" cy="370401"/>
          </a:xfrm>
          <a:prstGeom prst="rect">
            <a:avLst/>
          </a:prstGeom>
          <a:solidFill>
            <a:srgbClr val="01718A"/>
          </a:solidFill>
          <a:ln>
            <a:solidFill>
              <a:srgbClr val="01718A"/>
            </a:solidFill>
          </a:ln>
        </p:spPr>
      </p:pic>
      <p:pic>
        <p:nvPicPr>
          <p:cNvPr id="5" name="Picture 4">
            <a:extLst>
              <a:ext uri="{FF2B5EF4-FFF2-40B4-BE49-F238E27FC236}">
                <a16:creationId xmlns:a16="http://schemas.microsoft.com/office/drawing/2014/main" id="{F7B517CD-12B2-992E-CF6E-3F231B35C9F9}"/>
              </a:ext>
            </a:extLst>
          </p:cNvPr>
          <p:cNvPicPr>
            <a:picLocks noChangeAspect="1"/>
          </p:cNvPicPr>
          <p:nvPr/>
        </p:nvPicPr>
        <p:blipFill>
          <a:blip r:embed="rId6"/>
          <a:srcRect l="35012" t="63669" r="21921" b="8518"/>
          <a:stretch>
            <a:fillRect/>
          </a:stretch>
        </p:blipFill>
        <p:spPr>
          <a:xfrm>
            <a:off x="1363264" y="1253429"/>
            <a:ext cx="7847620" cy="3167496"/>
          </a:xfrm>
          <a:prstGeom prst="rect">
            <a:avLst/>
          </a:prstGeom>
        </p:spPr>
      </p:pic>
      <p:pic>
        <p:nvPicPr>
          <p:cNvPr id="4" name="Picture 3">
            <a:extLst>
              <a:ext uri="{FF2B5EF4-FFF2-40B4-BE49-F238E27FC236}">
                <a16:creationId xmlns:a16="http://schemas.microsoft.com/office/drawing/2014/main" id="{C7650A69-312D-7F88-447A-9AD2005363B4}"/>
              </a:ext>
            </a:extLst>
          </p:cNvPr>
          <p:cNvPicPr>
            <a:picLocks noChangeAspect="1"/>
          </p:cNvPicPr>
          <p:nvPr/>
        </p:nvPicPr>
        <p:blipFill>
          <a:blip r:embed="rId7"/>
          <a:srcRect l="38544" r="38187"/>
          <a:stretch>
            <a:fillRect/>
          </a:stretch>
        </p:blipFill>
        <p:spPr>
          <a:xfrm>
            <a:off x="188764" y="81108"/>
            <a:ext cx="1091133" cy="1099051"/>
          </a:xfrm>
          <a:prstGeom prst="rect">
            <a:avLst/>
          </a:prstGeom>
        </p:spPr>
      </p:pic>
      <p:pic>
        <p:nvPicPr>
          <p:cNvPr id="3" name="Recorded Sound">
            <a:hlinkClick r:id="" action="ppaction://media"/>
            <a:extLst>
              <a:ext uri="{FF2B5EF4-FFF2-40B4-BE49-F238E27FC236}">
                <a16:creationId xmlns:a16="http://schemas.microsoft.com/office/drawing/2014/main" id="{298BED17-F6CF-06EA-ED7E-445E8D622AD2}"/>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88764" y="4856699"/>
            <a:ext cx="203200" cy="2032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6833"/>
    </mc:Choice>
    <mc:Fallback>
      <p:transition spd="slow" advTm="1683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72"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50"/>
        <p:cNvGrpSpPr/>
        <p:nvPr/>
      </p:nvGrpSpPr>
      <p:grpSpPr>
        <a:xfrm>
          <a:off x="0" y="0"/>
          <a:ext cx="0" cy="0"/>
          <a:chOff x="0" y="0"/>
          <a:chExt cx="0" cy="0"/>
        </a:xfrm>
      </p:grpSpPr>
      <p:sp>
        <p:nvSpPr>
          <p:cNvPr id="151" name="Google Shape;151;p23"/>
          <p:cNvSpPr txBox="1">
            <a:spLocks noGrp="1"/>
          </p:cNvSpPr>
          <p:nvPr>
            <p:ph type="subTitle" idx="1"/>
          </p:nvPr>
        </p:nvSpPr>
        <p:spPr>
          <a:xfrm>
            <a:off x="2163750" y="129950"/>
            <a:ext cx="6827400" cy="7926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Clr>
                <a:schemeClr val="dk1"/>
              </a:buClr>
              <a:buSzPts val="1100"/>
              <a:buFont typeface="Arial"/>
              <a:buNone/>
            </a:pPr>
            <a:r>
              <a:rPr lang="en" b="1" dirty="0">
                <a:solidFill>
                  <a:srgbClr val="01718A"/>
                </a:solidFill>
              </a:rPr>
              <a:t>Step 7: Reviewer Information</a:t>
            </a:r>
            <a:endParaRPr dirty="0">
              <a:solidFill>
                <a:srgbClr val="01718A"/>
              </a:solidFill>
            </a:endParaRPr>
          </a:p>
        </p:txBody>
      </p:sp>
      <p:sp>
        <p:nvSpPr>
          <p:cNvPr id="156" name="Google Shape;156;p23"/>
          <p:cNvSpPr txBox="1"/>
          <p:nvPr/>
        </p:nvSpPr>
        <p:spPr>
          <a:xfrm>
            <a:off x="0" y="2023050"/>
            <a:ext cx="2067600" cy="1097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sz="1800" dirty="0">
              <a:solidFill>
                <a:schemeClr val="dk2"/>
              </a:solidFill>
            </a:endParaRPr>
          </a:p>
        </p:txBody>
      </p:sp>
      <p:pic>
        <p:nvPicPr>
          <p:cNvPr id="5" name="Google Shape;143;p22" descr="File:Solid purple.svg - Wikimedia Commons">
            <a:extLst>
              <a:ext uri="{FF2B5EF4-FFF2-40B4-BE49-F238E27FC236}">
                <a16:creationId xmlns:a16="http://schemas.microsoft.com/office/drawing/2014/main" id="{89FCB920-5895-0450-DD80-B108AFB36E8E}"/>
              </a:ext>
            </a:extLst>
          </p:cNvPr>
          <p:cNvPicPr preferRelativeResize="0"/>
          <p:nvPr/>
        </p:nvPicPr>
        <p:blipFill rotWithShape="1">
          <a:blip r:embed="rId5">
            <a:clrChange>
              <a:clrFrom>
                <a:srgbClr val="660099"/>
              </a:clrFrom>
              <a:clrTo>
                <a:srgbClr val="660099">
                  <a:alpha val="0"/>
                </a:srgbClr>
              </a:clrTo>
            </a:clrChange>
            <a:alphaModFix/>
            <a:duotone>
              <a:prstClr val="black"/>
              <a:srgbClr val="D9C3A5">
                <a:tint val="50000"/>
                <a:satMod val="180000"/>
              </a:srgbClr>
            </a:duotone>
          </a:blip>
          <a:srcRect r="72339"/>
          <a:stretch/>
        </p:blipFill>
        <p:spPr>
          <a:xfrm>
            <a:off x="7620" y="4877191"/>
            <a:ext cx="9144000" cy="370401"/>
          </a:xfrm>
          <a:prstGeom prst="rect">
            <a:avLst/>
          </a:prstGeom>
          <a:solidFill>
            <a:srgbClr val="01718A"/>
          </a:solidFill>
          <a:ln>
            <a:solidFill>
              <a:srgbClr val="01718A"/>
            </a:solidFill>
          </a:ln>
        </p:spPr>
      </p:pic>
      <p:pic>
        <p:nvPicPr>
          <p:cNvPr id="7" name="Picture 6">
            <a:extLst>
              <a:ext uri="{FF2B5EF4-FFF2-40B4-BE49-F238E27FC236}">
                <a16:creationId xmlns:a16="http://schemas.microsoft.com/office/drawing/2014/main" id="{EFBA2D07-8215-D359-CEBC-BAF7275B671B}"/>
              </a:ext>
            </a:extLst>
          </p:cNvPr>
          <p:cNvPicPr>
            <a:picLocks noChangeAspect="1"/>
          </p:cNvPicPr>
          <p:nvPr/>
        </p:nvPicPr>
        <p:blipFill>
          <a:blip r:embed="rId6"/>
          <a:srcRect l="35121" t="21488" r="21981" b="25024"/>
          <a:stretch>
            <a:fillRect/>
          </a:stretch>
        </p:blipFill>
        <p:spPr>
          <a:xfrm>
            <a:off x="2345633" y="881827"/>
            <a:ext cx="4993421" cy="3891272"/>
          </a:xfrm>
          <a:prstGeom prst="rect">
            <a:avLst/>
          </a:prstGeom>
        </p:spPr>
      </p:pic>
      <p:pic>
        <p:nvPicPr>
          <p:cNvPr id="4" name="Picture 3">
            <a:extLst>
              <a:ext uri="{FF2B5EF4-FFF2-40B4-BE49-F238E27FC236}">
                <a16:creationId xmlns:a16="http://schemas.microsoft.com/office/drawing/2014/main" id="{9BB63A25-A38F-1791-79FF-0D43D425DD3C}"/>
              </a:ext>
            </a:extLst>
          </p:cNvPr>
          <p:cNvPicPr>
            <a:picLocks noChangeAspect="1"/>
          </p:cNvPicPr>
          <p:nvPr/>
        </p:nvPicPr>
        <p:blipFill>
          <a:blip r:embed="rId7"/>
          <a:srcRect l="38544" r="38187"/>
          <a:stretch>
            <a:fillRect/>
          </a:stretch>
        </p:blipFill>
        <p:spPr>
          <a:xfrm>
            <a:off x="188764" y="81108"/>
            <a:ext cx="1091133" cy="1099051"/>
          </a:xfrm>
          <a:prstGeom prst="rect">
            <a:avLst/>
          </a:prstGeom>
        </p:spPr>
      </p:pic>
      <p:pic>
        <p:nvPicPr>
          <p:cNvPr id="2" name="Recorded Sound">
            <a:hlinkClick r:id="" action="ppaction://media"/>
            <a:extLst>
              <a:ext uri="{FF2B5EF4-FFF2-40B4-BE49-F238E27FC236}">
                <a16:creationId xmlns:a16="http://schemas.microsoft.com/office/drawing/2014/main" id="{67C53815-0D3B-CFC6-6893-D99029028180}"/>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292100" y="4960791"/>
            <a:ext cx="203200" cy="2032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7497"/>
    </mc:Choice>
    <mc:Fallback>
      <p:transition spd="slow" advTm="749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497"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sp>
        <p:nvSpPr>
          <p:cNvPr id="162" name="Google Shape;162;p24"/>
          <p:cNvSpPr txBox="1">
            <a:spLocks noGrp="1"/>
          </p:cNvSpPr>
          <p:nvPr>
            <p:ph type="subTitle" idx="1"/>
          </p:nvPr>
        </p:nvSpPr>
        <p:spPr>
          <a:xfrm>
            <a:off x="1346200" y="297850"/>
            <a:ext cx="7797925" cy="792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688"/>
              <a:buFont typeface="Arial"/>
              <a:buNone/>
            </a:pPr>
            <a:r>
              <a:rPr lang="en" sz="1950" b="1" dirty="0">
                <a:solidFill>
                  <a:srgbClr val="01718A"/>
                </a:solidFill>
              </a:rPr>
              <a:t>Step 8: Go to the ACPA Convention Proposal Review Form Link</a:t>
            </a:r>
            <a:endParaRPr sz="1950" dirty="0">
              <a:solidFill>
                <a:srgbClr val="01718A"/>
              </a:solidFill>
            </a:endParaRPr>
          </a:p>
          <a:p>
            <a:pPr marL="0" lvl="0" indent="0" algn="l" rtl="0">
              <a:spcBef>
                <a:spcPts val="0"/>
              </a:spcBef>
              <a:spcAft>
                <a:spcPts val="0"/>
              </a:spcAft>
              <a:buSzPts val="688"/>
              <a:buNone/>
            </a:pPr>
            <a:endParaRPr sz="1950" dirty="0"/>
          </a:p>
        </p:txBody>
      </p:sp>
      <p:pic>
        <p:nvPicPr>
          <p:cNvPr id="4" name="Google Shape;143;p22" descr="File:Solid purple.svg - Wikimedia Commons">
            <a:extLst>
              <a:ext uri="{FF2B5EF4-FFF2-40B4-BE49-F238E27FC236}">
                <a16:creationId xmlns:a16="http://schemas.microsoft.com/office/drawing/2014/main" id="{2FFBABC7-BECE-7B52-339D-0B27DB1FA12A}"/>
              </a:ext>
            </a:extLst>
          </p:cNvPr>
          <p:cNvPicPr preferRelativeResize="0"/>
          <p:nvPr/>
        </p:nvPicPr>
        <p:blipFill rotWithShape="1">
          <a:blip r:embed="rId5">
            <a:clrChange>
              <a:clrFrom>
                <a:srgbClr val="660099"/>
              </a:clrFrom>
              <a:clrTo>
                <a:srgbClr val="660099">
                  <a:alpha val="0"/>
                </a:srgbClr>
              </a:clrTo>
            </a:clrChange>
            <a:alphaModFix/>
            <a:duotone>
              <a:prstClr val="black"/>
              <a:srgbClr val="D9C3A5">
                <a:tint val="50000"/>
                <a:satMod val="180000"/>
              </a:srgbClr>
            </a:duotone>
          </a:blip>
          <a:srcRect r="72339"/>
          <a:stretch/>
        </p:blipFill>
        <p:spPr>
          <a:xfrm>
            <a:off x="7620" y="4877191"/>
            <a:ext cx="9144000" cy="370401"/>
          </a:xfrm>
          <a:prstGeom prst="rect">
            <a:avLst/>
          </a:prstGeom>
          <a:solidFill>
            <a:srgbClr val="01718A"/>
          </a:solidFill>
          <a:ln>
            <a:solidFill>
              <a:srgbClr val="01718A"/>
            </a:solidFill>
          </a:ln>
        </p:spPr>
      </p:pic>
      <p:pic>
        <p:nvPicPr>
          <p:cNvPr id="6" name="Picture 5">
            <a:extLst>
              <a:ext uri="{FF2B5EF4-FFF2-40B4-BE49-F238E27FC236}">
                <a16:creationId xmlns:a16="http://schemas.microsoft.com/office/drawing/2014/main" id="{3AD2A754-BE2C-C2AC-7D14-305EE8C94106}"/>
              </a:ext>
            </a:extLst>
          </p:cNvPr>
          <p:cNvPicPr>
            <a:picLocks noChangeAspect="1"/>
          </p:cNvPicPr>
          <p:nvPr/>
        </p:nvPicPr>
        <p:blipFill>
          <a:blip r:embed="rId6"/>
          <a:srcRect l="38544" r="38187"/>
          <a:stretch>
            <a:fillRect/>
          </a:stretch>
        </p:blipFill>
        <p:spPr>
          <a:xfrm>
            <a:off x="188764" y="81108"/>
            <a:ext cx="1091133" cy="1099051"/>
          </a:xfrm>
          <a:prstGeom prst="rect">
            <a:avLst/>
          </a:prstGeom>
        </p:spPr>
      </p:pic>
      <p:pic>
        <p:nvPicPr>
          <p:cNvPr id="10" name="Picture 9">
            <a:extLst>
              <a:ext uri="{FF2B5EF4-FFF2-40B4-BE49-F238E27FC236}">
                <a16:creationId xmlns:a16="http://schemas.microsoft.com/office/drawing/2014/main" id="{28D09928-0E1B-A595-8D01-1C31C0995F1D}"/>
              </a:ext>
            </a:extLst>
          </p:cNvPr>
          <p:cNvPicPr>
            <a:picLocks noChangeAspect="1"/>
          </p:cNvPicPr>
          <p:nvPr/>
        </p:nvPicPr>
        <p:blipFill>
          <a:blip r:embed="rId7"/>
          <a:srcRect l="28395" t="19013" r="9491" b="10618"/>
          <a:stretch>
            <a:fillRect/>
          </a:stretch>
        </p:blipFill>
        <p:spPr>
          <a:xfrm>
            <a:off x="2108200" y="694150"/>
            <a:ext cx="5111750" cy="3619500"/>
          </a:xfrm>
          <a:prstGeom prst="rect">
            <a:avLst/>
          </a:prstGeom>
        </p:spPr>
      </p:pic>
      <p:pic>
        <p:nvPicPr>
          <p:cNvPr id="2" name="Recorded Sound">
            <a:hlinkClick r:id="" action="ppaction://media"/>
            <a:extLst>
              <a:ext uri="{FF2B5EF4-FFF2-40B4-BE49-F238E27FC236}">
                <a16:creationId xmlns:a16="http://schemas.microsoft.com/office/drawing/2014/main" id="{F0DA9CF9-4B72-171B-8220-51357ED2F059}"/>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88764" y="4960791"/>
            <a:ext cx="203200" cy="2032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23139"/>
    </mc:Choice>
    <mc:Fallback>
      <p:transition spd="slow" advTm="2313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3139"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70"/>
        <p:cNvGrpSpPr/>
        <p:nvPr/>
      </p:nvGrpSpPr>
      <p:grpSpPr>
        <a:xfrm>
          <a:off x="0" y="0"/>
          <a:ext cx="0" cy="0"/>
          <a:chOff x="0" y="0"/>
          <a:chExt cx="0" cy="0"/>
        </a:xfrm>
      </p:grpSpPr>
      <p:sp>
        <p:nvSpPr>
          <p:cNvPr id="175" name="Google Shape;175;p25"/>
          <p:cNvSpPr txBox="1">
            <a:spLocks noGrp="1"/>
          </p:cNvSpPr>
          <p:nvPr>
            <p:ph type="subTitle" idx="1"/>
          </p:nvPr>
        </p:nvSpPr>
        <p:spPr>
          <a:xfrm>
            <a:off x="1757575" y="123500"/>
            <a:ext cx="7387500" cy="5772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SzPts val="688"/>
              <a:buNone/>
            </a:pPr>
            <a:r>
              <a:rPr lang="en" sz="2450" b="1" dirty="0">
                <a:solidFill>
                  <a:srgbClr val="01718A"/>
                </a:solidFill>
              </a:rPr>
              <a:t>Step 9: Click on Reviewing Proposal Link</a:t>
            </a:r>
            <a:endParaRPr sz="2650" dirty="0">
              <a:solidFill>
                <a:srgbClr val="01718A"/>
              </a:solidFill>
            </a:endParaRPr>
          </a:p>
          <a:p>
            <a:pPr marL="0" lvl="0" indent="0" algn="l" rtl="0">
              <a:spcBef>
                <a:spcPts val="0"/>
              </a:spcBef>
              <a:spcAft>
                <a:spcPts val="0"/>
              </a:spcAft>
              <a:buSzPts val="688"/>
              <a:buNone/>
            </a:pPr>
            <a:endParaRPr sz="1950" dirty="0"/>
          </a:p>
        </p:txBody>
      </p:sp>
      <p:pic>
        <p:nvPicPr>
          <p:cNvPr id="6" name="Google Shape;143;p22" descr="File:Solid purple.svg - Wikimedia Commons">
            <a:extLst>
              <a:ext uri="{FF2B5EF4-FFF2-40B4-BE49-F238E27FC236}">
                <a16:creationId xmlns:a16="http://schemas.microsoft.com/office/drawing/2014/main" id="{A9B2BF7F-384B-EF1D-E27C-E9494E42AC41}"/>
              </a:ext>
            </a:extLst>
          </p:cNvPr>
          <p:cNvPicPr preferRelativeResize="0"/>
          <p:nvPr/>
        </p:nvPicPr>
        <p:blipFill rotWithShape="1">
          <a:blip r:embed="rId5">
            <a:clrChange>
              <a:clrFrom>
                <a:srgbClr val="660099"/>
              </a:clrFrom>
              <a:clrTo>
                <a:srgbClr val="660099">
                  <a:alpha val="0"/>
                </a:srgbClr>
              </a:clrTo>
            </a:clrChange>
            <a:alphaModFix/>
            <a:duotone>
              <a:prstClr val="black"/>
              <a:srgbClr val="D9C3A5">
                <a:tint val="50000"/>
                <a:satMod val="180000"/>
              </a:srgbClr>
            </a:duotone>
          </a:blip>
          <a:srcRect r="72339"/>
          <a:stretch/>
        </p:blipFill>
        <p:spPr>
          <a:xfrm>
            <a:off x="0" y="4773099"/>
            <a:ext cx="9144000" cy="370401"/>
          </a:xfrm>
          <a:prstGeom prst="rect">
            <a:avLst/>
          </a:prstGeom>
          <a:solidFill>
            <a:srgbClr val="01718A"/>
          </a:solidFill>
          <a:ln>
            <a:solidFill>
              <a:srgbClr val="01718A"/>
            </a:solidFill>
          </a:ln>
        </p:spPr>
      </p:pic>
      <p:pic>
        <p:nvPicPr>
          <p:cNvPr id="8" name="Picture 7">
            <a:extLst>
              <a:ext uri="{FF2B5EF4-FFF2-40B4-BE49-F238E27FC236}">
                <a16:creationId xmlns:a16="http://schemas.microsoft.com/office/drawing/2014/main" id="{AE5C4D38-9BB4-FD24-890A-FE987773FEF4}"/>
              </a:ext>
            </a:extLst>
          </p:cNvPr>
          <p:cNvPicPr>
            <a:picLocks noChangeAspect="1"/>
          </p:cNvPicPr>
          <p:nvPr/>
        </p:nvPicPr>
        <p:blipFill>
          <a:blip r:embed="rId6"/>
          <a:srcRect l="38544" r="38187"/>
          <a:stretch>
            <a:fillRect/>
          </a:stretch>
        </p:blipFill>
        <p:spPr>
          <a:xfrm>
            <a:off x="188764" y="81108"/>
            <a:ext cx="1091133" cy="1099051"/>
          </a:xfrm>
          <a:prstGeom prst="rect">
            <a:avLst/>
          </a:prstGeom>
        </p:spPr>
      </p:pic>
      <p:pic>
        <p:nvPicPr>
          <p:cNvPr id="10" name="Picture 9">
            <a:extLst>
              <a:ext uri="{FF2B5EF4-FFF2-40B4-BE49-F238E27FC236}">
                <a16:creationId xmlns:a16="http://schemas.microsoft.com/office/drawing/2014/main" id="{DA5C764B-9A68-1774-185F-111812255BC3}"/>
              </a:ext>
            </a:extLst>
          </p:cNvPr>
          <p:cNvPicPr>
            <a:picLocks noChangeAspect="1"/>
          </p:cNvPicPr>
          <p:nvPr/>
        </p:nvPicPr>
        <p:blipFill>
          <a:blip r:embed="rId7"/>
          <a:srcRect l="27855" t="27037" r="10246" b="9753"/>
          <a:stretch>
            <a:fillRect/>
          </a:stretch>
        </p:blipFill>
        <p:spPr>
          <a:xfrm>
            <a:off x="1479550" y="825499"/>
            <a:ext cx="6000750" cy="3829869"/>
          </a:xfrm>
          <a:prstGeom prst="rect">
            <a:avLst/>
          </a:prstGeom>
        </p:spPr>
      </p:pic>
      <p:pic>
        <p:nvPicPr>
          <p:cNvPr id="2" name="Recorded Sound">
            <a:hlinkClick r:id="" action="ppaction://media"/>
            <a:extLst>
              <a:ext uri="{FF2B5EF4-FFF2-40B4-BE49-F238E27FC236}">
                <a16:creationId xmlns:a16="http://schemas.microsoft.com/office/drawing/2014/main" id="{4B4EE2CF-D667-2554-204E-5CD8DFC42196}"/>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88764" y="4859192"/>
            <a:ext cx="203200" cy="2032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27388"/>
    </mc:Choice>
    <mc:Fallback>
      <p:transition spd="slow" advTm="273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738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sp>
        <p:nvSpPr>
          <p:cNvPr id="184" name="Google Shape;184;p26"/>
          <p:cNvSpPr txBox="1">
            <a:spLocks noGrp="1"/>
          </p:cNvSpPr>
          <p:nvPr>
            <p:ph type="subTitle" idx="1"/>
          </p:nvPr>
        </p:nvSpPr>
        <p:spPr>
          <a:xfrm>
            <a:off x="1377950" y="297850"/>
            <a:ext cx="7766125" cy="792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688"/>
              <a:buNone/>
            </a:pPr>
            <a:r>
              <a:rPr lang="en" sz="2050" b="1" dirty="0">
                <a:solidFill>
                  <a:srgbClr val="01718A"/>
                </a:solidFill>
              </a:rPr>
              <a:t>Step 10: Review Accomodations and Resource Language </a:t>
            </a:r>
            <a:endParaRPr sz="2050" dirty="0">
              <a:solidFill>
                <a:srgbClr val="01718A"/>
              </a:solidFill>
            </a:endParaRPr>
          </a:p>
        </p:txBody>
      </p:sp>
      <p:pic>
        <p:nvPicPr>
          <p:cNvPr id="4" name="Google Shape;143;p22" descr="File:Solid purple.svg - Wikimedia Commons">
            <a:extLst>
              <a:ext uri="{FF2B5EF4-FFF2-40B4-BE49-F238E27FC236}">
                <a16:creationId xmlns:a16="http://schemas.microsoft.com/office/drawing/2014/main" id="{62C0F213-25E1-47CC-9357-B968443F2BA6}"/>
              </a:ext>
            </a:extLst>
          </p:cNvPr>
          <p:cNvPicPr preferRelativeResize="0"/>
          <p:nvPr/>
        </p:nvPicPr>
        <p:blipFill rotWithShape="1">
          <a:blip r:embed="rId5">
            <a:clrChange>
              <a:clrFrom>
                <a:srgbClr val="660099"/>
              </a:clrFrom>
              <a:clrTo>
                <a:srgbClr val="660099">
                  <a:alpha val="0"/>
                </a:srgbClr>
              </a:clrTo>
            </a:clrChange>
            <a:alphaModFix/>
            <a:duotone>
              <a:prstClr val="black"/>
              <a:srgbClr val="D9C3A5">
                <a:tint val="50000"/>
                <a:satMod val="180000"/>
              </a:srgbClr>
            </a:duotone>
          </a:blip>
          <a:srcRect r="72339"/>
          <a:stretch/>
        </p:blipFill>
        <p:spPr>
          <a:xfrm>
            <a:off x="0" y="4773099"/>
            <a:ext cx="9144000" cy="370401"/>
          </a:xfrm>
          <a:prstGeom prst="rect">
            <a:avLst/>
          </a:prstGeom>
          <a:solidFill>
            <a:srgbClr val="01718A"/>
          </a:solidFill>
          <a:ln>
            <a:solidFill>
              <a:srgbClr val="01718A"/>
            </a:solidFill>
          </a:ln>
        </p:spPr>
      </p:pic>
      <p:pic>
        <p:nvPicPr>
          <p:cNvPr id="6" name="Picture 5">
            <a:extLst>
              <a:ext uri="{FF2B5EF4-FFF2-40B4-BE49-F238E27FC236}">
                <a16:creationId xmlns:a16="http://schemas.microsoft.com/office/drawing/2014/main" id="{843FD32E-4119-3CF0-C7CF-0A3DAFFDCA05}"/>
              </a:ext>
            </a:extLst>
          </p:cNvPr>
          <p:cNvPicPr>
            <a:picLocks noChangeAspect="1"/>
          </p:cNvPicPr>
          <p:nvPr/>
        </p:nvPicPr>
        <p:blipFill>
          <a:blip r:embed="rId6"/>
          <a:srcRect l="38544" r="38187"/>
          <a:stretch>
            <a:fillRect/>
          </a:stretch>
        </p:blipFill>
        <p:spPr>
          <a:xfrm>
            <a:off x="188764" y="81108"/>
            <a:ext cx="1091133" cy="1099051"/>
          </a:xfrm>
          <a:prstGeom prst="rect">
            <a:avLst/>
          </a:prstGeom>
        </p:spPr>
      </p:pic>
      <p:pic>
        <p:nvPicPr>
          <p:cNvPr id="8" name="Picture 7">
            <a:extLst>
              <a:ext uri="{FF2B5EF4-FFF2-40B4-BE49-F238E27FC236}">
                <a16:creationId xmlns:a16="http://schemas.microsoft.com/office/drawing/2014/main" id="{9AE948B9-4B84-2BCA-EDC2-EFE08688AD8A}"/>
              </a:ext>
            </a:extLst>
          </p:cNvPr>
          <p:cNvPicPr>
            <a:picLocks noChangeAspect="1"/>
          </p:cNvPicPr>
          <p:nvPr/>
        </p:nvPicPr>
        <p:blipFill>
          <a:blip r:embed="rId7"/>
          <a:srcRect l="29321" t="33086" r="11960" b="13704"/>
          <a:stretch>
            <a:fillRect/>
          </a:stretch>
        </p:blipFill>
        <p:spPr>
          <a:xfrm>
            <a:off x="1473200" y="869950"/>
            <a:ext cx="6800850" cy="3851730"/>
          </a:xfrm>
          <a:prstGeom prst="rect">
            <a:avLst/>
          </a:prstGeom>
        </p:spPr>
      </p:pic>
      <p:pic>
        <p:nvPicPr>
          <p:cNvPr id="2" name="Recorded Sound">
            <a:hlinkClick r:id="" action="ppaction://media"/>
            <a:extLst>
              <a:ext uri="{FF2B5EF4-FFF2-40B4-BE49-F238E27FC236}">
                <a16:creationId xmlns:a16="http://schemas.microsoft.com/office/drawing/2014/main" id="{CB3B3D3F-5160-99C9-8E7A-8560230024AD}"/>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261620" y="4862808"/>
            <a:ext cx="203200" cy="2032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31537"/>
    </mc:Choice>
    <mc:Fallback>
      <p:transition spd="slow" advTm="3153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1537"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pic>
        <p:nvPicPr>
          <p:cNvPr id="193" name="Google Shape;193;p27" title="5 - Search and abstracts.png"/>
          <p:cNvPicPr preferRelativeResize="0"/>
          <p:nvPr/>
        </p:nvPicPr>
        <p:blipFill rotWithShape="1">
          <a:blip r:embed="rId5">
            <a:alphaModFix/>
          </a:blip>
          <a:srcRect l="2515" b="2143"/>
          <a:stretch/>
        </p:blipFill>
        <p:spPr>
          <a:xfrm>
            <a:off x="5518500" y="1028700"/>
            <a:ext cx="3473100" cy="3512251"/>
          </a:xfrm>
          <a:prstGeom prst="rect">
            <a:avLst/>
          </a:prstGeom>
          <a:noFill/>
          <a:ln>
            <a:noFill/>
          </a:ln>
        </p:spPr>
      </p:pic>
      <p:sp>
        <p:nvSpPr>
          <p:cNvPr id="194" name="Google Shape;194;p27"/>
          <p:cNvSpPr txBox="1">
            <a:spLocks noGrp="1"/>
          </p:cNvSpPr>
          <p:nvPr>
            <p:ph type="subTitle" idx="1"/>
          </p:nvPr>
        </p:nvSpPr>
        <p:spPr>
          <a:xfrm>
            <a:off x="1279897" y="297850"/>
            <a:ext cx="7864228" cy="792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688"/>
              <a:buNone/>
            </a:pPr>
            <a:r>
              <a:rPr lang="en" sz="1950" b="1" dirty="0">
                <a:solidFill>
                  <a:srgbClr val="01718A"/>
                </a:solidFill>
              </a:rPr>
              <a:t>Step 11: Complete the Review Form for Each Proposal Submitted </a:t>
            </a:r>
            <a:endParaRPr sz="1950" dirty="0">
              <a:solidFill>
                <a:srgbClr val="01718A"/>
              </a:solidFill>
            </a:endParaRPr>
          </a:p>
          <a:p>
            <a:pPr marL="0" lvl="0" indent="0" algn="l" rtl="0">
              <a:spcBef>
                <a:spcPts val="0"/>
              </a:spcBef>
              <a:spcAft>
                <a:spcPts val="0"/>
              </a:spcAft>
              <a:buSzPts val="688"/>
              <a:buNone/>
            </a:pPr>
            <a:endParaRPr sz="1950" dirty="0"/>
          </a:p>
        </p:txBody>
      </p:sp>
      <p:pic>
        <p:nvPicPr>
          <p:cNvPr id="4" name="Google Shape;143;p22" descr="File:Solid purple.svg - Wikimedia Commons">
            <a:extLst>
              <a:ext uri="{FF2B5EF4-FFF2-40B4-BE49-F238E27FC236}">
                <a16:creationId xmlns:a16="http://schemas.microsoft.com/office/drawing/2014/main" id="{F853A616-5CF7-EF57-98FB-5D5A582BE6DA}"/>
              </a:ext>
            </a:extLst>
          </p:cNvPr>
          <p:cNvPicPr preferRelativeResize="0"/>
          <p:nvPr/>
        </p:nvPicPr>
        <p:blipFill rotWithShape="1">
          <a:blip r:embed="rId6">
            <a:clrChange>
              <a:clrFrom>
                <a:srgbClr val="660099"/>
              </a:clrFrom>
              <a:clrTo>
                <a:srgbClr val="660099">
                  <a:alpha val="0"/>
                </a:srgbClr>
              </a:clrTo>
            </a:clrChange>
            <a:alphaModFix/>
            <a:duotone>
              <a:prstClr val="black"/>
              <a:srgbClr val="D9C3A5">
                <a:tint val="50000"/>
                <a:satMod val="180000"/>
              </a:srgbClr>
            </a:duotone>
          </a:blip>
          <a:srcRect r="72339"/>
          <a:stretch/>
        </p:blipFill>
        <p:spPr>
          <a:xfrm>
            <a:off x="0" y="4773099"/>
            <a:ext cx="9144000" cy="370401"/>
          </a:xfrm>
          <a:prstGeom prst="rect">
            <a:avLst/>
          </a:prstGeom>
          <a:solidFill>
            <a:srgbClr val="01718A"/>
          </a:solidFill>
          <a:ln>
            <a:solidFill>
              <a:srgbClr val="01718A"/>
            </a:solidFill>
          </a:ln>
        </p:spPr>
      </p:pic>
      <p:pic>
        <p:nvPicPr>
          <p:cNvPr id="6" name="Picture 5">
            <a:extLst>
              <a:ext uri="{FF2B5EF4-FFF2-40B4-BE49-F238E27FC236}">
                <a16:creationId xmlns:a16="http://schemas.microsoft.com/office/drawing/2014/main" id="{E6995F6D-A877-90EF-0FFB-08C39D0011F5}"/>
              </a:ext>
            </a:extLst>
          </p:cNvPr>
          <p:cNvPicPr>
            <a:picLocks noChangeAspect="1"/>
          </p:cNvPicPr>
          <p:nvPr/>
        </p:nvPicPr>
        <p:blipFill>
          <a:blip r:embed="rId7"/>
          <a:srcRect l="38544" r="38187"/>
          <a:stretch>
            <a:fillRect/>
          </a:stretch>
        </p:blipFill>
        <p:spPr>
          <a:xfrm>
            <a:off x="188764" y="81108"/>
            <a:ext cx="1091133" cy="1099051"/>
          </a:xfrm>
          <a:prstGeom prst="rect">
            <a:avLst/>
          </a:prstGeom>
        </p:spPr>
      </p:pic>
      <p:pic>
        <p:nvPicPr>
          <p:cNvPr id="8" name="Picture 7">
            <a:extLst>
              <a:ext uri="{FF2B5EF4-FFF2-40B4-BE49-F238E27FC236}">
                <a16:creationId xmlns:a16="http://schemas.microsoft.com/office/drawing/2014/main" id="{7B6277D6-BC5F-2F00-A92B-BA024EB9A62B}"/>
              </a:ext>
            </a:extLst>
          </p:cNvPr>
          <p:cNvPicPr>
            <a:picLocks noChangeAspect="1"/>
          </p:cNvPicPr>
          <p:nvPr/>
        </p:nvPicPr>
        <p:blipFill>
          <a:blip r:embed="rId8"/>
          <a:srcRect l="32780" t="28026" r="17945" b="5344"/>
          <a:stretch>
            <a:fillRect/>
          </a:stretch>
        </p:blipFill>
        <p:spPr>
          <a:xfrm>
            <a:off x="620200" y="1180159"/>
            <a:ext cx="4055167" cy="3427085"/>
          </a:xfrm>
          <a:prstGeom prst="rect">
            <a:avLst/>
          </a:prstGeom>
        </p:spPr>
      </p:pic>
      <p:pic>
        <p:nvPicPr>
          <p:cNvPr id="2" name="Recorded Sound">
            <a:hlinkClick r:id="" action="ppaction://media"/>
            <a:extLst>
              <a:ext uri="{FF2B5EF4-FFF2-40B4-BE49-F238E27FC236}">
                <a16:creationId xmlns:a16="http://schemas.microsoft.com/office/drawing/2014/main" id="{9A26AEB6-E25B-768F-3642-4A9B61AFB08E}"/>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417000" y="4856699"/>
            <a:ext cx="203200" cy="2032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35045"/>
    </mc:Choice>
    <mc:Fallback>
      <p:transition spd="slow" advTm="13504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35045"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98"/>
        <p:cNvGrpSpPr/>
        <p:nvPr/>
      </p:nvGrpSpPr>
      <p:grpSpPr>
        <a:xfrm>
          <a:off x="0" y="0"/>
          <a:ext cx="0" cy="0"/>
          <a:chOff x="0" y="0"/>
          <a:chExt cx="0" cy="0"/>
        </a:xfrm>
      </p:grpSpPr>
      <p:sp>
        <p:nvSpPr>
          <p:cNvPr id="199" name="Google Shape;199;p28"/>
          <p:cNvSpPr txBox="1">
            <a:spLocks noGrp="1"/>
          </p:cNvSpPr>
          <p:nvPr>
            <p:ph type="subTitle" idx="1"/>
          </p:nvPr>
        </p:nvSpPr>
        <p:spPr>
          <a:xfrm>
            <a:off x="2015825" y="251000"/>
            <a:ext cx="6899400" cy="7926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r>
              <a:rPr lang="en" sz="3400" b="1" dirty="0">
                <a:solidFill>
                  <a:srgbClr val="01718A"/>
                </a:solidFill>
              </a:rPr>
              <a:t>Questions to Consider</a:t>
            </a:r>
            <a:endParaRPr sz="3400" b="1" dirty="0">
              <a:solidFill>
                <a:srgbClr val="01718A"/>
              </a:solidFill>
            </a:endParaRPr>
          </a:p>
        </p:txBody>
      </p:sp>
      <p:pic>
        <p:nvPicPr>
          <p:cNvPr id="201" name="Google Shape;201;p28" descr="File:Solid purple.svg - Wikimedia Commons"/>
          <p:cNvPicPr preferRelativeResize="0"/>
          <p:nvPr/>
        </p:nvPicPr>
        <p:blipFill rotWithShape="1">
          <a:blip r:embed="rId5">
            <a:alphaModFix/>
          </a:blip>
          <a:srcRect r="72339"/>
          <a:stretch/>
        </p:blipFill>
        <p:spPr>
          <a:xfrm>
            <a:off x="0" y="4773100"/>
            <a:ext cx="9144000" cy="370401"/>
          </a:xfrm>
          <a:prstGeom prst="rect">
            <a:avLst/>
          </a:prstGeom>
          <a:noFill/>
          <a:ln>
            <a:noFill/>
          </a:ln>
        </p:spPr>
      </p:pic>
      <p:sp>
        <p:nvSpPr>
          <p:cNvPr id="203" name="Google Shape;203;p28"/>
          <p:cNvSpPr txBox="1"/>
          <p:nvPr/>
        </p:nvSpPr>
        <p:spPr>
          <a:xfrm>
            <a:off x="188764" y="1358349"/>
            <a:ext cx="9144000" cy="2954625"/>
          </a:xfrm>
          <a:prstGeom prst="rect">
            <a:avLst/>
          </a:prstGeom>
          <a:noFill/>
          <a:ln>
            <a:noFill/>
          </a:ln>
        </p:spPr>
        <p:txBody>
          <a:bodyPr spcFirstLastPara="1" wrap="square" lIns="91425" tIns="91425" rIns="91425" bIns="91425" anchor="t" anchorCtr="0">
            <a:spAutoFit/>
          </a:bodyPr>
          <a:lstStyle/>
          <a:p>
            <a:pPr marL="0" lvl="0" indent="0" algn="l" rtl="0">
              <a:lnSpc>
                <a:spcPct val="200000"/>
              </a:lnSpc>
              <a:spcBef>
                <a:spcPts val="0"/>
              </a:spcBef>
              <a:spcAft>
                <a:spcPts val="0"/>
              </a:spcAft>
              <a:buNone/>
            </a:pPr>
            <a:r>
              <a:rPr lang="en" sz="1500" dirty="0"/>
              <a:t>1. What identities do you hold and how have those identities influenced your professional socialization in higher education? </a:t>
            </a:r>
            <a:endParaRPr sz="1500" dirty="0"/>
          </a:p>
          <a:p>
            <a:pPr marL="0" lvl="0" indent="0" algn="l" rtl="0">
              <a:lnSpc>
                <a:spcPct val="200000"/>
              </a:lnSpc>
              <a:spcBef>
                <a:spcPts val="0"/>
              </a:spcBef>
              <a:spcAft>
                <a:spcPts val="0"/>
              </a:spcAft>
              <a:buNone/>
            </a:pPr>
            <a:r>
              <a:rPr lang="en" sz="1500" dirty="0"/>
              <a:t>2. What value do you place on certain narratives and perspectives of others in your work? </a:t>
            </a:r>
            <a:endParaRPr sz="1500" dirty="0"/>
          </a:p>
          <a:p>
            <a:pPr marL="0" lvl="0" indent="0" algn="l" rtl="0">
              <a:lnSpc>
                <a:spcPct val="200000"/>
              </a:lnSpc>
              <a:spcBef>
                <a:spcPts val="0"/>
              </a:spcBef>
              <a:spcAft>
                <a:spcPts val="0"/>
              </a:spcAft>
              <a:buNone/>
            </a:pPr>
            <a:r>
              <a:rPr lang="en" sz="1500" dirty="0"/>
              <a:t>3. What areas of your knowledge limit your capacity to review certain topics or program subjects? </a:t>
            </a:r>
            <a:endParaRPr sz="1500" dirty="0"/>
          </a:p>
          <a:p>
            <a:pPr marL="0" lvl="0" indent="0" algn="l" rtl="0">
              <a:lnSpc>
                <a:spcPct val="200000"/>
              </a:lnSpc>
              <a:spcBef>
                <a:spcPts val="0"/>
              </a:spcBef>
              <a:spcAft>
                <a:spcPts val="0"/>
              </a:spcAft>
              <a:buNone/>
            </a:pPr>
            <a:r>
              <a:rPr lang="en" sz="1500" dirty="0"/>
              <a:t>4. In what ways do your expectations and vision of a good program for Convention contradict with the previously mentioned vision for ACPA27?</a:t>
            </a:r>
            <a:endParaRPr sz="1500" dirty="0"/>
          </a:p>
        </p:txBody>
      </p:sp>
      <p:pic>
        <p:nvPicPr>
          <p:cNvPr id="4" name="Picture 3">
            <a:extLst>
              <a:ext uri="{FF2B5EF4-FFF2-40B4-BE49-F238E27FC236}">
                <a16:creationId xmlns:a16="http://schemas.microsoft.com/office/drawing/2014/main" id="{BAC423F9-8A78-DC75-E726-CB49077310E3}"/>
              </a:ext>
            </a:extLst>
          </p:cNvPr>
          <p:cNvPicPr>
            <a:picLocks noChangeAspect="1"/>
          </p:cNvPicPr>
          <p:nvPr/>
        </p:nvPicPr>
        <p:blipFill>
          <a:blip r:embed="rId6"/>
          <a:srcRect l="38544" r="38187"/>
          <a:stretch>
            <a:fillRect/>
          </a:stretch>
        </p:blipFill>
        <p:spPr>
          <a:xfrm>
            <a:off x="188764" y="81108"/>
            <a:ext cx="1091133" cy="1099051"/>
          </a:xfrm>
          <a:prstGeom prst="rect">
            <a:avLst/>
          </a:prstGeom>
        </p:spPr>
      </p:pic>
      <p:pic>
        <p:nvPicPr>
          <p:cNvPr id="6" name="Google Shape;143;p22" descr="File:Solid purple.svg - Wikimedia Commons">
            <a:extLst>
              <a:ext uri="{FF2B5EF4-FFF2-40B4-BE49-F238E27FC236}">
                <a16:creationId xmlns:a16="http://schemas.microsoft.com/office/drawing/2014/main" id="{C50323A4-D78A-458A-9286-C9EC57EED1F7}"/>
              </a:ext>
            </a:extLst>
          </p:cNvPr>
          <p:cNvPicPr preferRelativeResize="0"/>
          <p:nvPr/>
        </p:nvPicPr>
        <p:blipFill rotWithShape="1">
          <a:blip r:embed="rId5">
            <a:clrChange>
              <a:clrFrom>
                <a:srgbClr val="660099"/>
              </a:clrFrom>
              <a:clrTo>
                <a:srgbClr val="660099">
                  <a:alpha val="0"/>
                </a:srgbClr>
              </a:clrTo>
            </a:clrChange>
            <a:alphaModFix/>
            <a:duotone>
              <a:prstClr val="black"/>
              <a:srgbClr val="D9C3A5">
                <a:tint val="50000"/>
                <a:satMod val="180000"/>
              </a:srgbClr>
            </a:duotone>
          </a:blip>
          <a:srcRect r="72339"/>
          <a:stretch/>
        </p:blipFill>
        <p:spPr>
          <a:xfrm>
            <a:off x="0" y="4773099"/>
            <a:ext cx="9144000" cy="370401"/>
          </a:xfrm>
          <a:prstGeom prst="rect">
            <a:avLst/>
          </a:prstGeom>
          <a:solidFill>
            <a:srgbClr val="01718A"/>
          </a:solidFill>
          <a:ln>
            <a:solidFill>
              <a:srgbClr val="01718A"/>
            </a:solidFill>
          </a:ln>
        </p:spPr>
      </p:pic>
      <p:pic>
        <p:nvPicPr>
          <p:cNvPr id="2" name="Recorded Sound">
            <a:hlinkClick r:id="" action="ppaction://media"/>
            <a:extLst>
              <a:ext uri="{FF2B5EF4-FFF2-40B4-BE49-F238E27FC236}">
                <a16:creationId xmlns:a16="http://schemas.microsoft.com/office/drawing/2014/main" id="{DD85871A-2E0F-E3FF-FDF4-548EE0E349E0}"/>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88764" y="4874697"/>
            <a:ext cx="167203" cy="167203"/>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51775"/>
    </mc:Choice>
    <mc:Fallback>
      <p:transition spd="slow" advTm="5177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1775"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07"/>
        <p:cNvGrpSpPr/>
        <p:nvPr/>
      </p:nvGrpSpPr>
      <p:grpSpPr>
        <a:xfrm>
          <a:off x="0" y="0"/>
          <a:ext cx="0" cy="0"/>
          <a:chOff x="0" y="0"/>
          <a:chExt cx="0" cy="0"/>
        </a:xfrm>
      </p:grpSpPr>
      <p:sp>
        <p:nvSpPr>
          <p:cNvPr id="208" name="Google Shape;208;p29"/>
          <p:cNvSpPr txBox="1">
            <a:spLocks noGrp="1"/>
          </p:cNvSpPr>
          <p:nvPr>
            <p:ph type="subTitle" idx="1"/>
          </p:nvPr>
        </p:nvSpPr>
        <p:spPr>
          <a:xfrm>
            <a:off x="1946225" y="240100"/>
            <a:ext cx="6899400" cy="7926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None/>
            </a:pPr>
            <a:r>
              <a:rPr lang="en" sz="3400" b="1" dirty="0">
                <a:solidFill>
                  <a:srgbClr val="01718A"/>
                </a:solidFill>
              </a:rPr>
              <a:t>Questions to Consider</a:t>
            </a:r>
            <a:endParaRPr sz="3400" b="1" dirty="0">
              <a:solidFill>
                <a:srgbClr val="01718A"/>
              </a:solidFill>
            </a:endParaRPr>
          </a:p>
        </p:txBody>
      </p:sp>
      <p:pic>
        <p:nvPicPr>
          <p:cNvPr id="210" name="Google Shape;210;p29" descr="File:Solid purple.svg - Wikimedia Commons"/>
          <p:cNvPicPr preferRelativeResize="0"/>
          <p:nvPr/>
        </p:nvPicPr>
        <p:blipFill rotWithShape="1">
          <a:blip r:embed="rId5">
            <a:alphaModFix/>
          </a:blip>
          <a:srcRect r="72339"/>
          <a:stretch/>
        </p:blipFill>
        <p:spPr>
          <a:xfrm>
            <a:off x="0" y="4773100"/>
            <a:ext cx="9144000" cy="370401"/>
          </a:xfrm>
          <a:prstGeom prst="rect">
            <a:avLst/>
          </a:prstGeom>
          <a:noFill/>
          <a:ln>
            <a:noFill/>
          </a:ln>
        </p:spPr>
      </p:pic>
      <p:sp>
        <p:nvSpPr>
          <p:cNvPr id="212" name="Google Shape;212;p29"/>
          <p:cNvSpPr txBox="1"/>
          <p:nvPr/>
        </p:nvSpPr>
        <p:spPr>
          <a:xfrm>
            <a:off x="57300" y="1356808"/>
            <a:ext cx="9029400" cy="3416290"/>
          </a:xfrm>
          <a:prstGeom prst="rect">
            <a:avLst/>
          </a:prstGeom>
          <a:noFill/>
          <a:ln>
            <a:noFill/>
          </a:ln>
        </p:spPr>
        <p:txBody>
          <a:bodyPr spcFirstLastPara="1" wrap="square" lIns="91425" tIns="91425" rIns="91425" bIns="91425" anchor="t" anchorCtr="0">
            <a:spAutoFit/>
          </a:bodyPr>
          <a:lstStyle/>
          <a:p>
            <a:pPr marL="457200" lvl="0" indent="-311150" algn="l" rtl="0">
              <a:lnSpc>
                <a:spcPct val="150000"/>
              </a:lnSpc>
              <a:spcBef>
                <a:spcPts val="0"/>
              </a:spcBef>
              <a:spcAft>
                <a:spcPts val="0"/>
              </a:spcAft>
              <a:buSzPts val="1300"/>
              <a:buAutoNum type="arabicPeriod"/>
            </a:pPr>
            <a:r>
              <a:rPr lang="en" dirty="0"/>
              <a:t>How do you define your own way of knowing/being in/understanding the world? </a:t>
            </a:r>
            <a:endParaRPr dirty="0"/>
          </a:p>
          <a:p>
            <a:pPr marL="457200" lvl="0" indent="-311150" algn="l" rtl="0">
              <a:lnSpc>
                <a:spcPct val="150000"/>
              </a:lnSpc>
              <a:spcBef>
                <a:spcPts val="0"/>
              </a:spcBef>
              <a:spcAft>
                <a:spcPts val="0"/>
              </a:spcAft>
              <a:buSzPts val="1300"/>
              <a:buAutoNum type="arabicPeriod"/>
            </a:pPr>
            <a:r>
              <a:rPr lang="en" dirty="0"/>
              <a:t>How does your own way of knowing/being in/understanding the world align with the generally accepted paradigms of the field? </a:t>
            </a:r>
            <a:endParaRPr dirty="0"/>
          </a:p>
          <a:p>
            <a:pPr marL="457200" lvl="0" indent="-311150" algn="l" rtl="0">
              <a:lnSpc>
                <a:spcPct val="150000"/>
              </a:lnSpc>
              <a:spcBef>
                <a:spcPts val="0"/>
              </a:spcBef>
              <a:spcAft>
                <a:spcPts val="0"/>
              </a:spcAft>
              <a:buSzPts val="1300"/>
              <a:buAutoNum type="arabicPeriod"/>
            </a:pPr>
            <a:r>
              <a:rPr lang="en" dirty="0"/>
              <a:t> In what ways might your own way of knowing/being in/understanding the world be limiting or paint only part of the picture? </a:t>
            </a:r>
            <a:endParaRPr dirty="0"/>
          </a:p>
          <a:p>
            <a:pPr marL="457200" lvl="0" indent="-311150" algn="l" rtl="0">
              <a:lnSpc>
                <a:spcPct val="150000"/>
              </a:lnSpc>
              <a:spcBef>
                <a:spcPts val="0"/>
              </a:spcBef>
              <a:spcAft>
                <a:spcPts val="0"/>
              </a:spcAft>
              <a:buSzPts val="1300"/>
              <a:buAutoNum type="arabicPeriod"/>
            </a:pPr>
            <a:r>
              <a:rPr lang="en" dirty="0"/>
              <a:t> In comparison how does the proposal author’s way of knowing/being in/understanding the world provide an insightful or unique perspective on theory or practice in the field? </a:t>
            </a:r>
            <a:endParaRPr dirty="0"/>
          </a:p>
          <a:p>
            <a:pPr marL="457200" lvl="0" indent="-311150" algn="l" rtl="0">
              <a:lnSpc>
                <a:spcPct val="150000"/>
              </a:lnSpc>
              <a:spcBef>
                <a:spcPts val="0"/>
              </a:spcBef>
              <a:spcAft>
                <a:spcPts val="0"/>
              </a:spcAft>
              <a:buSzPts val="1300"/>
              <a:buAutoNum type="arabicPeriod"/>
            </a:pPr>
            <a:r>
              <a:rPr lang="en" dirty="0"/>
              <a:t>What sources of knowledge/being in/understanding the world were centered in the proposal that aren't traditionally part of the narrative? What would these sources add to the Convention Education Programming?</a:t>
            </a:r>
            <a:endParaRPr dirty="0"/>
          </a:p>
        </p:txBody>
      </p:sp>
      <p:pic>
        <p:nvPicPr>
          <p:cNvPr id="4" name="Google Shape;143;p22" descr="File:Solid purple.svg - Wikimedia Commons">
            <a:extLst>
              <a:ext uri="{FF2B5EF4-FFF2-40B4-BE49-F238E27FC236}">
                <a16:creationId xmlns:a16="http://schemas.microsoft.com/office/drawing/2014/main" id="{A3992CF4-7054-61D8-063C-AFC44A9D4FBB}"/>
              </a:ext>
            </a:extLst>
          </p:cNvPr>
          <p:cNvPicPr preferRelativeResize="0"/>
          <p:nvPr/>
        </p:nvPicPr>
        <p:blipFill rotWithShape="1">
          <a:blip r:embed="rId5">
            <a:clrChange>
              <a:clrFrom>
                <a:srgbClr val="660099"/>
              </a:clrFrom>
              <a:clrTo>
                <a:srgbClr val="660099">
                  <a:alpha val="0"/>
                </a:srgbClr>
              </a:clrTo>
            </a:clrChange>
            <a:alphaModFix/>
            <a:duotone>
              <a:prstClr val="black"/>
              <a:srgbClr val="D9C3A5">
                <a:tint val="50000"/>
                <a:satMod val="180000"/>
              </a:srgbClr>
            </a:duotone>
          </a:blip>
          <a:srcRect r="72339"/>
          <a:stretch/>
        </p:blipFill>
        <p:spPr>
          <a:xfrm>
            <a:off x="0" y="4773099"/>
            <a:ext cx="9144000" cy="370401"/>
          </a:xfrm>
          <a:prstGeom prst="rect">
            <a:avLst/>
          </a:prstGeom>
          <a:solidFill>
            <a:srgbClr val="01718A"/>
          </a:solidFill>
          <a:ln>
            <a:solidFill>
              <a:srgbClr val="01718A"/>
            </a:solidFill>
          </a:ln>
        </p:spPr>
      </p:pic>
      <p:pic>
        <p:nvPicPr>
          <p:cNvPr id="6" name="Picture 5">
            <a:extLst>
              <a:ext uri="{FF2B5EF4-FFF2-40B4-BE49-F238E27FC236}">
                <a16:creationId xmlns:a16="http://schemas.microsoft.com/office/drawing/2014/main" id="{F6F7865B-E9B8-4A33-462A-75F8BF69BF02}"/>
              </a:ext>
            </a:extLst>
          </p:cNvPr>
          <p:cNvPicPr>
            <a:picLocks noChangeAspect="1"/>
          </p:cNvPicPr>
          <p:nvPr/>
        </p:nvPicPr>
        <p:blipFill>
          <a:blip r:embed="rId6"/>
          <a:srcRect l="38544" r="38187"/>
          <a:stretch>
            <a:fillRect/>
          </a:stretch>
        </p:blipFill>
        <p:spPr>
          <a:xfrm>
            <a:off x="188764" y="81108"/>
            <a:ext cx="1091133" cy="1099051"/>
          </a:xfrm>
          <a:prstGeom prst="rect">
            <a:avLst/>
          </a:prstGeom>
        </p:spPr>
      </p:pic>
      <p:pic>
        <p:nvPicPr>
          <p:cNvPr id="2" name="Recorded Sound">
            <a:hlinkClick r:id="" action="ppaction://media"/>
            <a:extLst>
              <a:ext uri="{FF2B5EF4-FFF2-40B4-BE49-F238E27FC236}">
                <a16:creationId xmlns:a16="http://schemas.microsoft.com/office/drawing/2014/main" id="{5FD56F74-9A18-7044-6929-9F4B3FA00A64}"/>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88764" y="4859192"/>
            <a:ext cx="203200" cy="2032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45709"/>
    </mc:Choice>
    <mc:Fallback>
      <p:transition spd="slow" advTm="4570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5709"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16"/>
        <p:cNvGrpSpPr/>
        <p:nvPr/>
      </p:nvGrpSpPr>
      <p:grpSpPr>
        <a:xfrm>
          <a:off x="0" y="0"/>
          <a:ext cx="0" cy="0"/>
          <a:chOff x="0" y="0"/>
          <a:chExt cx="0" cy="0"/>
        </a:xfrm>
      </p:grpSpPr>
      <p:sp>
        <p:nvSpPr>
          <p:cNvPr id="217" name="Google Shape;217;p30"/>
          <p:cNvSpPr txBox="1">
            <a:spLocks noGrp="1"/>
          </p:cNvSpPr>
          <p:nvPr>
            <p:ph type="subTitle" idx="1"/>
          </p:nvPr>
        </p:nvSpPr>
        <p:spPr>
          <a:xfrm>
            <a:off x="188863" y="3241975"/>
            <a:ext cx="8520600" cy="1273800"/>
          </a:xfrm>
          <a:prstGeom prst="rect">
            <a:avLst/>
          </a:prstGeom>
        </p:spPr>
        <p:txBody>
          <a:bodyPr spcFirstLastPara="1" wrap="square" lIns="91425" tIns="91425" rIns="91425" bIns="91425" anchor="t" anchorCtr="0">
            <a:noAutofit/>
          </a:bodyPr>
          <a:lstStyle/>
          <a:p>
            <a:pPr marL="0" lvl="0" indent="0" algn="ctr" rtl="0">
              <a:lnSpc>
                <a:spcPct val="200000"/>
              </a:lnSpc>
              <a:spcBef>
                <a:spcPts val="0"/>
              </a:spcBef>
              <a:spcAft>
                <a:spcPts val="0"/>
              </a:spcAft>
              <a:buSzPts val="523"/>
              <a:buNone/>
            </a:pPr>
            <a:r>
              <a:rPr lang="en" sz="1830" b="1" dirty="0">
                <a:solidFill>
                  <a:srgbClr val="212529"/>
                </a:solidFill>
              </a:rPr>
              <a:t>Questions or Concerns: email </a:t>
            </a:r>
            <a:r>
              <a:rPr lang="en" sz="1830" b="1" u="sng" dirty="0">
                <a:solidFill>
                  <a:schemeClr val="hlink"/>
                </a:solidFill>
                <a:hlinkClick r:id="rId5"/>
              </a:rPr>
              <a:t>conventionprograms@acpa.nche.edu</a:t>
            </a:r>
            <a:endParaRPr sz="1830" b="1" dirty="0">
              <a:solidFill>
                <a:srgbClr val="212529"/>
              </a:solidFill>
            </a:endParaRPr>
          </a:p>
          <a:p>
            <a:pPr marL="0" lvl="0" indent="0" algn="ctr" rtl="0">
              <a:lnSpc>
                <a:spcPct val="200000"/>
              </a:lnSpc>
              <a:spcBef>
                <a:spcPts val="0"/>
              </a:spcBef>
              <a:spcAft>
                <a:spcPts val="0"/>
              </a:spcAft>
              <a:buSzPts val="523"/>
              <a:buNone/>
            </a:pPr>
            <a:r>
              <a:rPr lang="en" sz="1830" b="1" dirty="0">
                <a:solidFill>
                  <a:srgbClr val="212529"/>
                </a:solidFill>
              </a:rPr>
              <a:t>We hope you join us in Toronto, Ontario, CANADA!</a:t>
            </a:r>
            <a:endParaRPr sz="1830" b="1" dirty="0">
              <a:solidFill>
                <a:srgbClr val="212529"/>
              </a:solidFill>
            </a:endParaRPr>
          </a:p>
        </p:txBody>
      </p:sp>
      <p:pic>
        <p:nvPicPr>
          <p:cNvPr id="219" name="Google Shape;219;p30" descr="File:Solid purple.svg - Wikimedia Commons"/>
          <p:cNvPicPr preferRelativeResize="0"/>
          <p:nvPr/>
        </p:nvPicPr>
        <p:blipFill rotWithShape="1">
          <a:blip r:embed="rId6">
            <a:alphaModFix/>
          </a:blip>
          <a:srcRect r="72339"/>
          <a:stretch/>
        </p:blipFill>
        <p:spPr>
          <a:xfrm>
            <a:off x="0" y="4773100"/>
            <a:ext cx="9144000" cy="370401"/>
          </a:xfrm>
          <a:prstGeom prst="rect">
            <a:avLst/>
          </a:prstGeom>
          <a:noFill/>
          <a:ln>
            <a:noFill/>
          </a:ln>
        </p:spPr>
      </p:pic>
      <p:pic>
        <p:nvPicPr>
          <p:cNvPr id="3" name="Google Shape;143;p22" descr="File:Solid purple.svg - Wikimedia Commons">
            <a:extLst>
              <a:ext uri="{FF2B5EF4-FFF2-40B4-BE49-F238E27FC236}">
                <a16:creationId xmlns:a16="http://schemas.microsoft.com/office/drawing/2014/main" id="{166C98FF-B440-408E-97BB-D50D4A91CCBB}"/>
              </a:ext>
            </a:extLst>
          </p:cNvPr>
          <p:cNvPicPr preferRelativeResize="0"/>
          <p:nvPr/>
        </p:nvPicPr>
        <p:blipFill rotWithShape="1">
          <a:blip r:embed="rId6">
            <a:clrChange>
              <a:clrFrom>
                <a:srgbClr val="660099"/>
              </a:clrFrom>
              <a:clrTo>
                <a:srgbClr val="660099">
                  <a:alpha val="0"/>
                </a:srgbClr>
              </a:clrTo>
            </a:clrChange>
            <a:alphaModFix/>
            <a:duotone>
              <a:prstClr val="black"/>
              <a:srgbClr val="D9C3A5">
                <a:tint val="50000"/>
                <a:satMod val="180000"/>
              </a:srgbClr>
            </a:duotone>
          </a:blip>
          <a:srcRect r="72339"/>
          <a:stretch/>
        </p:blipFill>
        <p:spPr>
          <a:xfrm>
            <a:off x="0" y="4773099"/>
            <a:ext cx="9144000" cy="370401"/>
          </a:xfrm>
          <a:prstGeom prst="rect">
            <a:avLst/>
          </a:prstGeom>
          <a:solidFill>
            <a:srgbClr val="01718A"/>
          </a:solidFill>
          <a:ln>
            <a:solidFill>
              <a:srgbClr val="01718A"/>
            </a:solidFill>
          </a:ln>
        </p:spPr>
      </p:pic>
      <p:pic>
        <p:nvPicPr>
          <p:cNvPr id="7" name="Picture 6">
            <a:extLst>
              <a:ext uri="{FF2B5EF4-FFF2-40B4-BE49-F238E27FC236}">
                <a16:creationId xmlns:a16="http://schemas.microsoft.com/office/drawing/2014/main" id="{A418F43A-2269-E66B-AD0F-26BF7034967C}"/>
              </a:ext>
            </a:extLst>
          </p:cNvPr>
          <p:cNvPicPr>
            <a:picLocks noChangeAspect="1"/>
          </p:cNvPicPr>
          <p:nvPr/>
        </p:nvPicPr>
        <p:blipFill>
          <a:blip r:embed="rId7"/>
          <a:srcRect l="38544" r="38187"/>
          <a:stretch>
            <a:fillRect/>
          </a:stretch>
        </p:blipFill>
        <p:spPr>
          <a:xfrm>
            <a:off x="188764" y="81108"/>
            <a:ext cx="1091133" cy="1099051"/>
          </a:xfrm>
          <a:prstGeom prst="rect">
            <a:avLst/>
          </a:prstGeom>
        </p:spPr>
      </p:pic>
      <p:pic>
        <p:nvPicPr>
          <p:cNvPr id="8" name="Picture 7" descr="Thank You Canada GIFs - Find &amp; Share on GIPHY">
            <a:extLst>
              <a:ext uri="{FF2B5EF4-FFF2-40B4-BE49-F238E27FC236}">
                <a16:creationId xmlns:a16="http://schemas.microsoft.com/office/drawing/2014/main" id="{B146C71F-6760-D2DA-B411-6F58150F1F61}"/>
              </a:ext>
            </a:extLst>
          </p:cNvPr>
          <p:cNvPicPr>
            <a:picLocks noChangeAspect="1"/>
          </p:cNvPicPr>
          <p:nvPr/>
        </p:nvPicPr>
        <p:blipFill>
          <a:blip r:embed="rId8"/>
          <a:stretch>
            <a:fillRect/>
          </a:stretch>
        </p:blipFill>
        <p:spPr>
          <a:xfrm>
            <a:off x="3161636" y="310101"/>
            <a:ext cx="3043363" cy="3043363"/>
          </a:xfrm>
          <a:prstGeom prst="rect">
            <a:avLst/>
          </a:prstGeom>
        </p:spPr>
      </p:pic>
      <p:pic>
        <p:nvPicPr>
          <p:cNvPr id="2" name="Recorded Sound">
            <a:hlinkClick r:id="" action="ppaction://media"/>
            <a:extLst>
              <a:ext uri="{FF2B5EF4-FFF2-40B4-BE49-F238E27FC236}">
                <a16:creationId xmlns:a16="http://schemas.microsoft.com/office/drawing/2014/main" id="{8BB2E106-3A30-8117-1ED0-0FF472724E28}"/>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665480" y="4899660"/>
            <a:ext cx="243840" cy="24384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42207"/>
    </mc:Choice>
    <mc:Fallback>
      <p:transition spd="slow" advTm="4220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2207"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12902</TotalTime>
  <Words>1105</Words>
  <Application>Microsoft Office PowerPoint</Application>
  <PresentationFormat>On-screen Show (16:9)</PresentationFormat>
  <Paragraphs>81</Paragraphs>
  <Slides>20</Slides>
  <Notes>20</Notes>
  <HiddenSlides>0</HiddenSlides>
  <MMClips>21</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20</vt:i4>
      </vt:variant>
    </vt:vector>
  </HeadingPairs>
  <TitlesOfParts>
    <vt:vector size="22" baseType="lpstr">
      <vt:lpstr>Arial</vt:lpstr>
      <vt:lpstr>Simple Light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Stephanie Muehlethaler</dc:creator>
  <cp:lastModifiedBy>Stephanie Muehlethaler</cp:lastModifiedBy>
  <cp:revision>4</cp:revision>
  <dcterms:modified xsi:type="dcterms:W3CDTF">2026-07-30T16:40:18Z</dcterms:modified>
</cp:coreProperties>
</file>